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8"/>
  </p:notesMasterIdLst>
  <p:sldIdLst>
    <p:sldId id="257" r:id="rId2"/>
    <p:sldId id="269" r:id="rId3"/>
    <p:sldId id="261" r:id="rId4"/>
    <p:sldId id="646" r:id="rId5"/>
    <p:sldId id="647" r:id="rId6"/>
    <p:sldId id="648" r:id="rId7"/>
    <p:sldId id="654" r:id="rId8"/>
    <p:sldId id="642" r:id="rId9"/>
    <p:sldId id="280" r:id="rId10"/>
    <p:sldId id="645" r:id="rId11"/>
    <p:sldId id="603" r:id="rId12"/>
    <p:sldId id="263" r:id="rId13"/>
    <p:sldId id="655" r:id="rId14"/>
    <p:sldId id="657" r:id="rId15"/>
    <p:sldId id="656" r:id="rId16"/>
    <p:sldId id="267" r:id="rId17"/>
  </p:sldIdLst>
  <p:sldSz cx="9144000" cy="5143500" type="screen16x9"/>
  <p:notesSz cx="6858000" cy="9144000"/>
  <p:embeddedFontLst>
    <p:embeddedFont>
      <p:font typeface="Open Sans Medium" panose="020B0600000101010101"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Slab Light"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247" d="100"/>
          <a:sy n="247" d="100"/>
        </p:scale>
        <p:origin x="546"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4aaa0767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4aaa0767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471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7bbeb37c3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7bbeb37c3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7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44aaa0767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44aaa0767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62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cbe31ec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cbe31ec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39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04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66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55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39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664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Dark 1">
  <p:cSld name="TITLE_3">
    <p:bg>
      <p:bgPr>
        <a:gradFill>
          <a:gsLst>
            <a:gs pos="0">
              <a:srgbClr val="42B0FF"/>
            </a:gs>
            <a:gs pos="100000">
              <a:srgbClr val="076EB8"/>
            </a:gs>
          </a:gsLst>
          <a:lin ang="13500032" scaled="0"/>
        </a:gradFill>
        <a:effectLst/>
      </p:bgPr>
    </p:bg>
    <p:spTree>
      <p:nvGrpSpPr>
        <p:cNvPr id="1" name="Shape 28"/>
        <p:cNvGrpSpPr/>
        <p:nvPr/>
      </p:nvGrpSpPr>
      <p:grpSpPr>
        <a:xfrm>
          <a:off x="0" y="0"/>
          <a:ext cx="0" cy="0"/>
          <a:chOff x="0" y="0"/>
          <a:chExt cx="0" cy="0"/>
        </a:xfrm>
      </p:grpSpPr>
      <p:pic>
        <p:nvPicPr>
          <p:cNvPr id="11" name="Picture 10" descr="A cartoon of a penguin with a checklist&#10;&#10;Description automatically generated">
            <a:extLst>
              <a:ext uri="{FF2B5EF4-FFF2-40B4-BE49-F238E27FC236}">
                <a16:creationId xmlns:a16="http://schemas.microsoft.com/office/drawing/2014/main" id="{6EF71AF1-4754-1112-C2D6-C5EFBDBAB9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3796" y="3589156"/>
            <a:ext cx="1518571" cy="1518571"/>
          </a:xfrm>
          <a:prstGeom prst="rect">
            <a:avLst/>
          </a:prstGeom>
        </p:spPr>
      </p:pic>
      <p:sp>
        <p:nvSpPr>
          <p:cNvPr id="29" name="Google Shape;29;p4"/>
          <p:cNvSpPr txBox="1">
            <a:spLocks noGrp="1"/>
          </p:cNvSpPr>
          <p:nvPr>
            <p:ph type="ctrTitle"/>
          </p:nvPr>
        </p:nvSpPr>
        <p:spPr>
          <a:xfrm>
            <a:off x="598100" y="1226378"/>
            <a:ext cx="5533500" cy="1894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30" name="Google Shape;30;p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pic>
        <p:nvPicPr>
          <p:cNvPr id="31" name="Google Shape;31;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5400000">
            <a:off x="8312352" y="4301684"/>
            <a:ext cx="844843" cy="838800"/>
          </a:xfrm>
          <a:prstGeom prst="rect">
            <a:avLst/>
          </a:prstGeom>
          <a:noFill/>
          <a:ln>
            <a:noFill/>
          </a:ln>
        </p:spPr>
      </p:pic>
      <p:sp>
        <p:nvSpPr>
          <p:cNvPr id="32" name="Google Shape;32;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4"/>
          <p:cNvSpPr/>
          <p:nvPr/>
        </p:nvSpPr>
        <p:spPr>
          <a:xfrm>
            <a:off x="8208900" y="0"/>
            <a:ext cx="935100" cy="93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273800" y="3350"/>
            <a:ext cx="935100" cy="928411"/>
          </a:xfrm>
          <a:prstGeom prst="rect">
            <a:avLst/>
          </a:prstGeom>
          <a:noFill/>
          <a:ln>
            <a:noFill/>
          </a:ln>
        </p:spPr>
      </p:pic>
      <p:pic>
        <p:nvPicPr>
          <p:cNvPr id="35" name="Google Shape;35;p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05588" y="4235030"/>
            <a:ext cx="1194674" cy="393600"/>
          </a:xfrm>
          <a:prstGeom prst="rect">
            <a:avLst/>
          </a:prstGeom>
          <a:noFill/>
          <a:ln>
            <a:noFill/>
          </a:ln>
        </p:spPr>
      </p:pic>
      <p:pic>
        <p:nvPicPr>
          <p:cNvPr id="2" name="Picture 1">
            <a:extLst>
              <a:ext uri="{FF2B5EF4-FFF2-40B4-BE49-F238E27FC236}">
                <a16:creationId xmlns:a16="http://schemas.microsoft.com/office/drawing/2014/main" id="{7537A803-49DD-9F6C-387C-2AF2628C619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84576" y="4122678"/>
            <a:ext cx="1080274" cy="618303"/>
          </a:xfrm>
          <a:prstGeom prst="rect">
            <a:avLst/>
          </a:prstGeom>
        </p:spPr>
      </p:pic>
      <p:pic>
        <p:nvPicPr>
          <p:cNvPr id="9" name="Picture 8" descr="A cartoon penguin holding a sign&#10;&#10;Description automatically generated">
            <a:extLst>
              <a:ext uri="{FF2B5EF4-FFF2-40B4-BE49-F238E27FC236}">
                <a16:creationId xmlns:a16="http://schemas.microsoft.com/office/drawing/2014/main" id="{5270FC4D-997D-8813-5161-177B9422916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455252" y="3314696"/>
            <a:ext cx="1627148" cy="16271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2"/>
            </a:gs>
            <a:gs pos="100000">
              <a:schemeClr val="accent4"/>
            </a:gs>
          </a:gsLst>
          <a:lin ang="5400012" scaled="0"/>
        </a:gradFill>
        <a:effectLst/>
      </p:bgPr>
    </p:bg>
    <p:spTree>
      <p:nvGrpSpPr>
        <p:cNvPr id="1" name="Shape 50"/>
        <p:cNvGrpSpPr/>
        <p:nvPr/>
      </p:nvGrpSpPr>
      <p:grpSpPr>
        <a:xfrm>
          <a:off x="0" y="0"/>
          <a:ext cx="0" cy="0"/>
          <a:chOff x="0" y="0"/>
          <a:chExt cx="0" cy="0"/>
        </a:xfrm>
      </p:grpSpPr>
      <p:sp>
        <p:nvSpPr>
          <p:cNvPr id="51" name="Google Shape;51;p7"/>
          <p:cNvSpPr/>
          <p:nvPr/>
        </p:nvSpPr>
        <p:spPr>
          <a:xfrm rot="5400000" flipH="1">
            <a:off x="-12" y="412830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53" name="Google Shape;5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128800" y="0"/>
            <a:ext cx="1015200" cy="1007953"/>
          </a:xfrm>
          <a:prstGeom prst="rect">
            <a:avLst/>
          </a:prstGeom>
          <a:noFill/>
          <a:ln>
            <a:noFill/>
          </a:ln>
        </p:spPr>
      </p:pic>
      <p:pic>
        <p:nvPicPr>
          <p:cNvPr id="3" name="Picture 2" descr="A cartoon of a penguin with a checklist&#10;&#10;Description automatically generated">
            <a:extLst>
              <a:ext uri="{FF2B5EF4-FFF2-40B4-BE49-F238E27FC236}">
                <a16:creationId xmlns:a16="http://schemas.microsoft.com/office/drawing/2014/main" id="{40363B32-B11C-BE34-646F-502D3D002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3796" y="3589156"/>
            <a:ext cx="1518571" cy="1518571"/>
          </a:xfrm>
          <a:prstGeom prst="rect">
            <a:avLst/>
          </a:prstGeom>
        </p:spPr>
      </p:pic>
      <p:pic>
        <p:nvPicPr>
          <p:cNvPr id="4" name="Picture 3" descr="A cartoon penguin holding a sign&#10;&#10;Description automatically generated">
            <a:extLst>
              <a:ext uri="{FF2B5EF4-FFF2-40B4-BE49-F238E27FC236}">
                <a16:creationId xmlns:a16="http://schemas.microsoft.com/office/drawing/2014/main" id="{2618072D-802B-3361-E6F3-5276C2A74B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55252" y="3314696"/>
            <a:ext cx="1627148" cy="16271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9"/>
          <p:cNvSpPr/>
          <p:nvPr/>
        </p:nvSpPr>
        <p:spPr>
          <a:xfrm>
            <a:off x="8432941" y="4431167"/>
            <a:ext cx="724200" cy="72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rot="10800000">
            <a:off x="7701526" y="4431200"/>
            <a:ext cx="731400" cy="730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4" name="Google Shape;6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9"/>
          <p:cNvSpPr/>
          <p:nvPr/>
        </p:nvSpPr>
        <p:spPr>
          <a:xfrm>
            <a:off x="8418600" y="0"/>
            <a:ext cx="725400" cy="725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67" name="Google Shape;67;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6035C707-BB64-8BEE-9847-BDAD06307F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5843" y="4618434"/>
            <a:ext cx="673323" cy="3853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12"/>
          <p:cNvSpPr/>
          <p:nvPr/>
        </p:nvSpPr>
        <p:spPr>
          <a:xfrm>
            <a:off x="8418600" y="0"/>
            <a:ext cx="725400" cy="72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F61A5555-1EA5-9B0F-AFC7-EDE40AE865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5843" y="4618434"/>
            <a:ext cx="673323" cy="38538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3" name="Picture 2" descr="A cartoon of a penguin with a checklist&#10;&#10;Description automatically generated">
            <a:extLst>
              <a:ext uri="{FF2B5EF4-FFF2-40B4-BE49-F238E27FC236}">
                <a16:creationId xmlns:a16="http://schemas.microsoft.com/office/drawing/2014/main" id="{CFF28F03-C289-82C9-541F-BFB6AFB8DB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3796" y="3589156"/>
            <a:ext cx="1518571" cy="1518571"/>
          </a:xfrm>
          <a:prstGeom prst="rect">
            <a:avLst/>
          </a:prstGeom>
        </p:spPr>
      </p:pic>
      <p:pic>
        <p:nvPicPr>
          <p:cNvPr id="4" name="Picture 3" descr="A cartoon penguin holding a sign&#10;&#10;Description automatically generated">
            <a:extLst>
              <a:ext uri="{FF2B5EF4-FFF2-40B4-BE49-F238E27FC236}">
                <a16:creationId xmlns:a16="http://schemas.microsoft.com/office/drawing/2014/main" id="{1757F637-D504-631D-9535-2997162CBB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52" y="3314696"/>
            <a:ext cx="1627148" cy="16271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01" name="Google Shape;101;p1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3" name="Picture 2" descr="A cartoon of a penguin with a checklist&#10;&#10;Description automatically generated">
            <a:extLst>
              <a:ext uri="{FF2B5EF4-FFF2-40B4-BE49-F238E27FC236}">
                <a16:creationId xmlns:a16="http://schemas.microsoft.com/office/drawing/2014/main" id="{10F78444-EE19-2599-661C-6D0E86EC43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9744" y="1758029"/>
            <a:ext cx="1518571" cy="1518571"/>
          </a:xfrm>
          <a:prstGeom prst="rect">
            <a:avLst/>
          </a:prstGeom>
        </p:spPr>
      </p:pic>
      <p:pic>
        <p:nvPicPr>
          <p:cNvPr id="4" name="Picture 3" descr="A cartoon penguin holding a sign&#10;&#10;Description automatically generated">
            <a:extLst>
              <a:ext uri="{FF2B5EF4-FFF2-40B4-BE49-F238E27FC236}">
                <a16:creationId xmlns:a16="http://schemas.microsoft.com/office/drawing/2014/main" id="{5EC4047F-C3B4-1BE9-69F2-7B9D5C5A03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1200" y="1483569"/>
            <a:ext cx="1627148" cy="16271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1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3" name="Picture 2" descr="A cartoon of a penguin with a checklist&#10;&#10;Description automatically generated">
            <a:extLst>
              <a:ext uri="{FF2B5EF4-FFF2-40B4-BE49-F238E27FC236}">
                <a16:creationId xmlns:a16="http://schemas.microsoft.com/office/drawing/2014/main" id="{F06E0DFF-6197-5D0C-D0C1-CD1AC749A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3796" y="3589156"/>
            <a:ext cx="1518571" cy="1518571"/>
          </a:xfrm>
          <a:prstGeom prst="rect">
            <a:avLst/>
          </a:prstGeom>
        </p:spPr>
      </p:pic>
      <p:pic>
        <p:nvPicPr>
          <p:cNvPr id="4" name="Picture 3" descr="A cartoon penguin holding a sign&#10;&#10;Description automatically generated">
            <a:extLst>
              <a:ext uri="{FF2B5EF4-FFF2-40B4-BE49-F238E27FC236}">
                <a16:creationId xmlns:a16="http://schemas.microsoft.com/office/drawing/2014/main" id="{30002042-A79F-D259-5DB1-7F97379CB6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52" y="3314696"/>
            <a:ext cx="1627148" cy="16271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Full Width">
  <p:cSld name="Text Full Width">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50" y="179822"/>
            <a:ext cx="7486800" cy="6993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rgbClr val="168FDF"/>
              </a:buClr>
              <a:buSzPts val="2200"/>
              <a:buNone/>
              <a:defRPr sz="2400" i="0" u="none" strike="noStrike" cap="none">
                <a:solidFill>
                  <a:srgbClr val="003778"/>
                </a:solidFill>
              </a:defRPr>
            </a:lvl1pPr>
            <a:lvl2pPr lvl="1"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2pPr>
            <a:lvl3pPr lvl="2"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3pPr>
            <a:lvl4pPr lvl="3"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4pPr>
            <a:lvl5pPr lvl="4"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5pPr>
            <a:lvl6pPr lvl="5"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6pPr>
            <a:lvl7pPr lvl="6"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7pPr>
            <a:lvl8pPr lvl="7"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8pPr>
            <a:lvl9pPr lvl="8"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233750" y="879125"/>
            <a:ext cx="8725500" cy="3980700"/>
          </a:xfrm>
          <a:prstGeom prst="rect">
            <a:avLst/>
          </a:prstGeom>
          <a:noFill/>
          <a:ln>
            <a:noFill/>
          </a:ln>
        </p:spPr>
        <p:txBody>
          <a:bodyPr spcFirstLastPara="1" wrap="square" lIns="91425" tIns="91425" rIns="91425" bIns="91425" anchor="t" anchorCtr="0">
            <a:noAutofit/>
          </a:bodyPr>
          <a:lstStyle>
            <a:lvl1pPr marL="457189" marR="0" lvl="0" indent="-342892" algn="l" rtl="0">
              <a:lnSpc>
                <a:spcPct val="100000"/>
              </a:lnSpc>
              <a:spcBef>
                <a:spcPts val="800"/>
              </a:spcBef>
              <a:spcAft>
                <a:spcPts val="0"/>
              </a:spcAft>
              <a:buClr>
                <a:srgbClr val="168FDF"/>
              </a:buClr>
              <a:buSzPts val="1800"/>
              <a:buFont typeface="Arial"/>
              <a:buChar char="●"/>
              <a:defRPr sz="1800" i="0" u="none" strike="noStrike" cap="none">
                <a:solidFill>
                  <a:srgbClr val="2F2F2F"/>
                </a:solidFill>
                <a:latin typeface="Arial"/>
                <a:ea typeface="Arial"/>
                <a:cs typeface="Arial"/>
                <a:sym typeface="Arial"/>
              </a:defRPr>
            </a:lvl1pPr>
            <a:lvl2pPr marL="914378" marR="0" lvl="1" indent="-336542" algn="l" rtl="0">
              <a:lnSpc>
                <a:spcPct val="100000"/>
              </a:lnSpc>
              <a:spcBef>
                <a:spcPts val="400"/>
              </a:spcBef>
              <a:spcAft>
                <a:spcPts val="0"/>
              </a:spcAft>
              <a:buClr>
                <a:srgbClr val="168FDF"/>
              </a:buClr>
              <a:buSzPts val="1700"/>
              <a:buFont typeface="Arial"/>
              <a:buChar char="○"/>
              <a:defRPr sz="1700" i="0" u="none" strike="noStrike" cap="none">
                <a:solidFill>
                  <a:srgbClr val="2F2F2F"/>
                </a:solidFill>
                <a:latin typeface="Arial"/>
                <a:ea typeface="Arial"/>
                <a:cs typeface="Arial"/>
                <a:sym typeface="Arial"/>
              </a:defRPr>
            </a:lvl2pPr>
            <a:lvl3pPr marL="1371566" marR="0" lvl="2" indent="-330192" algn="l" rtl="0">
              <a:lnSpc>
                <a:spcPct val="100000"/>
              </a:lnSpc>
              <a:spcBef>
                <a:spcPts val="400"/>
              </a:spcBef>
              <a:spcAft>
                <a:spcPts val="0"/>
              </a:spcAft>
              <a:buClr>
                <a:srgbClr val="168FDF"/>
              </a:buClr>
              <a:buSzPts val="1600"/>
              <a:buFont typeface="Arial"/>
              <a:buChar char="■"/>
              <a:defRPr sz="1600" i="0" u="none" strike="noStrike" cap="none">
                <a:solidFill>
                  <a:srgbClr val="2F2F2F"/>
                </a:solidFill>
                <a:latin typeface="Arial"/>
                <a:ea typeface="Arial"/>
                <a:cs typeface="Arial"/>
                <a:sym typeface="Arial"/>
              </a:defRPr>
            </a:lvl3pPr>
            <a:lvl4pPr marL="1828754" marR="0" lvl="3" indent="-323842" algn="l" rtl="0">
              <a:lnSpc>
                <a:spcPct val="100000"/>
              </a:lnSpc>
              <a:spcBef>
                <a:spcPts val="400"/>
              </a:spcBef>
              <a:spcAft>
                <a:spcPts val="0"/>
              </a:spcAft>
              <a:buClr>
                <a:srgbClr val="168FDF"/>
              </a:buClr>
              <a:buSzPts val="1500"/>
              <a:buFont typeface="Arial"/>
              <a:buChar char="●"/>
              <a:defRPr sz="1500" i="0" u="none" strike="noStrike" cap="none">
                <a:solidFill>
                  <a:srgbClr val="2F2F2F"/>
                </a:solidFill>
                <a:latin typeface="Arial"/>
                <a:ea typeface="Arial"/>
                <a:cs typeface="Arial"/>
                <a:sym typeface="Arial"/>
              </a:defRPr>
            </a:lvl4pPr>
            <a:lvl5pPr marL="2285943" marR="0" lvl="4" indent="-317492" algn="l" rtl="0">
              <a:lnSpc>
                <a:spcPct val="100000"/>
              </a:lnSpc>
              <a:spcBef>
                <a:spcPts val="400"/>
              </a:spcBef>
              <a:spcAft>
                <a:spcPts val="0"/>
              </a:spcAft>
              <a:buClr>
                <a:srgbClr val="168FDF"/>
              </a:buClr>
              <a:buSzPts val="1400"/>
              <a:buFont typeface="Arial"/>
              <a:buChar char="○"/>
              <a:defRPr i="0" u="none" strike="noStrike" cap="none">
                <a:solidFill>
                  <a:srgbClr val="2F2F2F"/>
                </a:solidFill>
                <a:latin typeface="Arial"/>
                <a:ea typeface="Arial"/>
                <a:cs typeface="Arial"/>
                <a:sym typeface="Arial"/>
              </a:defRPr>
            </a:lvl5pPr>
            <a:lvl6pPr marL="2743132" marR="0" lvl="5"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6pPr>
            <a:lvl7pPr marL="3200320" marR="0" lvl="6"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7pPr>
            <a:lvl8pPr marL="3657509" marR="0" lvl="7"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8pPr>
            <a:lvl9pPr marL="4114697" marR="0" lvl="8"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9pPr>
          </a:lstStyle>
          <a:p>
            <a:endParaRPr/>
          </a:p>
        </p:txBody>
      </p:sp>
      <p:pic>
        <p:nvPicPr>
          <p:cNvPr id="5" name="Picture 4">
            <a:extLst>
              <a:ext uri="{FF2B5EF4-FFF2-40B4-BE49-F238E27FC236}">
                <a16:creationId xmlns:a16="http://schemas.microsoft.com/office/drawing/2014/main" id="{3F33C0CA-AF97-314A-AA44-08F61CE320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5941" y="89104"/>
            <a:ext cx="1539834" cy="881336"/>
          </a:xfrm>
          <a:prstGeom prst="rect">
            <a:avLst/>
          </a:prstGeom>
        </p:spPr>
      </p:pic>
      <p:pic>
        <p:nvPicPr>
          <p:cNvPr id="6" name="Google Shape;44;p18">
            <a:extLst>
              <a:ext uri="{FF2B5EF4-FFF2-40B4-BE49-F238E27FC236}">
                <a16:creationId xmlns:a16="http://schemas.microsoft.com/office/drawing/2014/main" id="{01DFF06F-6150-6AF4-A5D9-0F38FAD59327}"/>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90335" y="4651201"/>
            <a:ext cx="970780" cy="319850"/>
          </a:xfrm>
          <a:prstGeom prst="rect">
            <a:avLst/>
          </a:prstGeom>
          <a:noFill/>
          <a:ln>
            <a:noFill/>
          </a:ln>
        </p:spPr>
      </p:pic>
    </p:spTree>
    <p:extLst>
      <p:ext uri="{BB962C8B-B14F-4D97-AF65-F5344CB8AC3E}">
        <p14:creationId xmlns:p14="http://schemas.microsoft.com/office/powerpoint/2010/main" val="391222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Slab Light"/>
              <a:buNone/>
              <a:defRPr sz="3000">
                <a:solidFill>
                  <a:schemeClr val="dk1"/>
                </a:solidFill>
                <a:latin typeface="Roboto Slab Light"/>
                <a:ea typeface="Roboto Slab Light"/>
                <a:cs typeface="Roboto Slab Light"/>
                <a:sym typeface="Roboto Slab Light"/>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Medium"/>
              <a:buChar char="●"/>
              <a:defRPr sz="1800">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5" r:id="rId3"/>
    <p:sldLayoutId id="2147483658" r:id="rId4"/>
    <p:sldLayoutId id="2147483659" r:id="rId5"/>
    <p:sldLayoutId id="2147483661" r:id="rId6"/>
    <p:sldLayoutId id="2147483663"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chainproject.org/news/2024/03/13/kosyas-is-the-first-official-third-party-certifier-in-south-kore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penchainproject.org/webinar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openchainproject.org/webinar/2024/03/14/webinar-understanding-github-copilo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openchainproject.org/news/2024/03/15/openchain-ai-study-group-call-europe-and-asia-2024-03-1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openchainproject.org/news/2024/03/13/outcomes-ai-workshop-2024-03-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ctrTitle"/>
          </p:nvPr>
        </p:nvSpPr>
        <p:spPr>
          <a:xfrm>
            <a:off x="598100" y="1226378"/>
            <a:ext cx="5533500" cy="189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OpenChain Korea Work Group</a:t>
            </a:r>
            <a:endParaRPr dirty="0"/>
          </a:p>
        </p:txBody>
      </p:sp>
      <p:sp>
        <p:nvSpPr>
          <p:cNvPr id="123" name="Google Shape;123;p19"/>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dirty="0"/>
              <a:t>2024-03-26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First South Korean Third-Party Certifier</a:t>
            </a:r>
            <a:endParaRPr dirty="0"/>
          </a:p>
        </p:txBody>
      </p:sp>
      <p:sp>
        <p:nvSpPr>
          <p:cNvPr id="2" name="Text Placeholder 1">
            <a:extLst>
              <a:ext uri="{FF2B5EF4-FFF2-40B4-BE49-F238E27FC236}">
                <a16:creationId xmlns:a16="http://schemas.microsoft.com/office/drawing/2014/main" id="{DC74BFC9-0CAA-96ED-C62F-283510652636}"/>
              </a:ext>
            </a:extLst>
          </p:cNvPr>
          <p:cNvSpPr>
            <a:spLocks noGrp="1"/>
          </p:cNvSpPr>
          <p:nvPr>
            <p:ph type="body" idx="1"/>
          </p:nvPr>
        </p:nvSpPr>
        <p:spPr/>
        <p:txBody>
          <a:bodyPr>
            <a:normAutofit/>
          </a:bodyPr>
          <a:lstStyle/>
          <a:p>
            <a:pPr marL="114300" indent="0">
              <a:buNone/>
            </a:pPr>
            <a:r>
              <a:rPr lang="en-US" b="1" dirty="0"/>
              <a:t>KOSYAS is the first Official Third-Party Certifier in South Korea</a:t>
            </a:r>
          </a:p>
          <a:p>
            <a:pPr marL="114300" indent="0">
              <a:buNone/>
            </a:pPr>
            <a:r>
              <a:rPr lang="en-US" dirty="0">
                <a:hlinkClick r:id="rId3"/>
              </a:rPr>
              <a:t>https://www.openchainproject.org/news/2024/03/13/kosyas-is-the-first-official-third-party-certifier-in-south-korea</a:t>
            </a:r>
            <a:endParaRPr lang="en-US" b="1" dirty="0"/>
          </a:p>
          <a:p>
            <a:pPr marL="114300" indent="0">
              <a:buNone/>
            </a:pPr>
            <a:endParaRPr lang="en-US" dirty="0"/>
          </a:p>
        </p:txBody>
      </p:sp>
      <p:pic>
        <p:nvPicPr>
          <p:cNvPr id="4" name="Picture 3" descr="A blue and white rectangle with white letters and a yellow circle&#10;&#10;Description automatically generated">
            <a:extLst>
              <a:ext uri="{FF2B5EF4-FFF2-40B4-BE49-F238E27FC236}">
                <a16:creationId xmlns:a16="http://schemas.microsoft.com/office/drawing/2014/main" id="{569C739D-D32D-90C8-A614-73F4A2779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7623" y="2488503"/>
            <a:ext cx="5428753" cy="1810605"/>
          </a:xfrm>
          <a:prstGeom prst="rect">
            <a:avLst/>
          </a:prstGeom>
        </p:spPr>
      </p:pic>
    </p:spTree>
    <p:extLst>
      <p:ext uri="{BB962C8B-B14F-4D97-AF65-F5344CB8AC3E}">
        <p14:creationId xmlns:p14="http://schemas.microsoft.com/office/powerpoint/2010/main" val="36962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7bbeb37c32_0_11"/>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a:buSzPct val="111111"/>
            </a:pPr>
            <a:r>
              <a:rPr lang="en-US" dirty="0">
                <a:solidFill>
                  <a:schemeClr val="tx1"/>
                </a:solidFill>
              </a:rPr>
              <a:t>15 Official Third-Party Certifiers</a:t>
            </a:r>
            <a:endParaRPr dirty="0">
              <a:solidFill>
                <a:schemeClr val="tx1"/>
              </a:solidFill>
            </a:endParaRPr>
          </a:p>
        </p:txBody>
      </p:sp>
      <p:pic>
        <p:nvPicPr>
          <p:cNvPr id="3" name="Picture 2" descr="A group of logos with text&#10;&#10;Description automatically generated">
            <a:extLst>
              <a:ext uri="{FF2B5EF4-FFF2-40B4-BE49-F238E27FC236}">
                <a16:creationId xmlns:a16="http://schemas.microsoft.com/office/drawing/2014/main" id="{23EE59A4-D9CE-70A1-9B37-F071C860D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7350" y="1202014"/>
            <a:ext cx="5829300" cy="3078053"/>
          </a:xfrm>
          <a:prstGeom prst="rect">
            <a:avLst/>
          </a:prstGeom>
        </p:spPr>
      </p:pic>
    </p:spTree>
    <p:extLst>
      <p:ext uri="{BB962C8B-B14F-4D97-AF65-F5344CB8AC3E}">
        <p14:creationId xmlns:p14="http://schemas.microsoft.com/office/powerpoint/2010/main" val="239478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OpenChain Work Group: ISO 5230 / ISO 18974</a:t>
            </a:r>
            <a:endParaRPr dirty="0"/>
          </a:p>
        </p:txBody>
      </p:sp>
      <p:pic>
        <p:nvPicPr>
          <p:cNvPr id="3" name="Picture 2" descr="A blue hexagon with white dots and black text&#10;&#10;Description automatically generated">
            <a:extLst>
              <a:ext uri="{FF2B5EF4-FFF2-40B4-BE49-F238E27FC236}">
                <a16:creationId xmlns:a16="http://schemas.microsoft.com/office/drawing/2014/main" id="{C27E3A95-261E-0279-2BAE-3D8CBAE979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5086" y="4485670"/>
            <a:ext cx="729361" cy="607801"/>
          </a:xfrm>
          <a:prstGeom prst="rect">
            <a:avLst/>
          </a:prstGeom>
        </p:spPr>
      </p:pic>
      <p:pic>
        <p:nvPicPr>
          <p:cNvPr id="5" name="Picture 4" descr="A blue circle with black text&#10;&#10;Description automatically generated">
            <a:extLst>
              <a:ext uri="{FF2B5EF4-FFF2-40B4-BE49-F238E27FC236}">
                <a16:creationId xmlns:a16="http://schemas.microsoft.com/office/drawing/2014/main" id="{0F36A0A5-46AB-C4EA-DB87-53C500BB80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07" y="4537806"/>
            <a:ext cx="874643" cy="503531"/>
          </a:xfrm>
          <a:prstGeom prst="rect">
            <a:avLst/>
          </a:prstGeom>
        </p:spPr>
      </p:pic>
      <p:pic>
        <p:nvPicPr>
          <p:cNvPr id="7" name="Picture 6" descr="A person standing in front of a microphone&#10;&#10;Description automatically generated">
            <a:extLst>
              <a:ext uri="{FF2B5EF4-FFF2-40B4-BE49-F238E27FC236}">
                <a16:creationId xmlns:a16="http://schemas.microsoft.com/office/drawing/2014/main" id="{5B10FEFF-9480-70C8-3299-318E0F6F25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4351" y="1017800"/>
            <a:ext cx="3349649" cy="3349649"/>
          </a:xfrm>
          <a:prstGeom prst="rect">
            <a:avLst/>
          </a:prstGeom>
        </p:spPr>
      </p:pic>
      <p:pic>
        <p:nvPicPr>
          <p:cNvPr id="9" name="Picture 8" descr="A person standing at a podium with microphones&#10;&#10;Description automatically generated">
            <a:extLst>
              <a:ext uri="{FF2B5EF4-FFF2-40B4-BE49-F238E27FC236}">
                <a16:creationId xmlns:a16="http://schemas.microsoft.com/office/drawing/2014/main" id="{C30D5E5C-1F3D-5051-BB32-50459B0EE5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3318" y="1017800"/>
            <a:ext cx="2947446" cy="2210585"/>
          </a:xfrm>
          <a:prstGeom prst="rect">
            <a:avLst/>
          </a:prstGeom>
        </p:spPr>
      </p:pic>
      <p:pic>
        <p:nvPicPr>
          <p:cNvPr id="13" name="Picture 12" descr="A group of men standing in front of a table&#10;&#10;Description automatically generated">
            <a:extLst>
              <a:ext uri="{FF2B5EF4-FFF2-40B4-BE49-F238E27FC236}">
                <a16:creationId xmlns:a16="http://schemas.microsoft.com/office/drawing/2014/main" id="{F5A9A688-7497-359D-8AB3-20123343E7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53318" y="2709560"/>
            <a:ext cx="2947446" cy="1657889"/>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B6A068D4-D52F-B407-C495-3987759528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1700" y="1388200"/>
            <a:ext cx="2348032" cy="2367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D87D-7358-82CD-60DD-A7FE30755997}"/>
              </a:ext>
            </a:extLst>
          </p:cNvPr>
          <p:cNvSpPr>
            <a:spLocks noGrp="1"/>
          </p:cNvSpPr>
          <p:nvPr>
            <p:ph type="title"/>
          </p:nvPr>
        </p:nvSpPr>
        <p:spPr/>
        <p:txBody>
          <a:bodyPr>
            <a:normAutofit fontScale="90000"/>
          </a:bodyPr>
          <a:lstStyle/>
          <a:p>
            <a:r>
              <a:rPr lang="en-US" dirty="0"/>
              <a:t>Coming Soon: OpenChain Board Meeting</a:t>
            </a:r>
          </a:p>
        </p:txBody>
      </p:sp>
      <p:sp>
        <p:nvSpPr>
          <p:cNvPr id="3" name="Text Placeholder 2">
            <a:extLst>
              <a:ext uri="{FF2B5EF4-FFF2-40B4-BE49-F238E27FC236}">
                <a16:creationId xmlns:a16="http://schemas.microsoft.com/office/drawing/2014/main" id="{77145ADA-0DEB-3455-CA43-9FD34B6606CA}"/>
              </a:ext>
            </a:extLst>
          </p:cNvPr>
          <p:cNvSpPr>
            <a:spLocks noGrp="1"/>
          </p:cNvSpPr>
          <p:nvPr>
            <p:ph type="body" idx="1"/>
          </p:nvPr>
        </p:nvSpPr>
        <p:spPr/>
        <p:txBody>
          <a:bodyPr/>
          <a:lstStyle/>
          <a:p>
            <a:r>
              <a:rPr lang="en-US" dirty="0"/>
              <a:t>Today, 26</a:t>
            </a:r>
            <a:r>
              <a:rPr lang="en-US" baseline="30000" dirty="0"/>
              <a:t>th</a:t>
            </a:r>
            <a:r>
              <a:rPr lang="en-US" dirty="0"/>
              <a:t> March</a:t>
            </a:r>
          </a:p>
        </p:txBody>
      </p:sp>
    </p:spTree>
    <p:extLst>
      <p:ext uri="{BB962C8B-B14F-4D97-AF65-F5344CB8AC3E}">
        <p14:creationId xmlns:p14="http://schemas.microsoft.com/office/powerpoint/2010/main" val="96853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D87D-7358-82CD-60DD-A7FE30755997}"/>
              </a:ext>
            </a:extLst>
          </p:cNvPr>
          <p:cNvSpPr>
            <a:spLocks noGrp="1"/>
          </p:cNvSpPr>
          <p:nvPr>
            <p:ph type="title"/>
          </p:nvPr>
        </p:nvSpPr>
        <p:spPr/>
        <p:txBody>
          <a:bodyPr>
            <a:normAutofit fontScale="90000"/>
          </a:bodyPr>
          <a:lstStyle/>
          <a:p>
            <a:r>
              <a:rPr lang="en-US" dirty="0"/>
              <a:t>Coming Soon: New Supplier Education Leaflet</a:t>
            </a:r>
          </a:p>
        </p:txBody>
      </p:sp>
      <p:sp>
        <p:nvSpPr>
          <p:cNvPr id="3" name="Text Placeholder 2">
            <a:extLst>
              <a:ext uri="{FF2B5EF4-FFF2-40B4-BE49-F238E27FC236}">
                <a16:creationId xmlns:a16="http://schemas.microsoft.com/office/drawing/2014/main" id="{77145ADA-0DEB-3455-CA43-9FD34B6606CA}"/>
              </a:ext>
            </a:extLst>
          </p:cNvPr>
          <p:cNvSpPr>
            <a:spLocks noGrp="1"/>
          </p:cNvSpPr>
          <p:nvPr>
            <p:ph type="body" idx="1"/>
          </p:nvPr>
        </p:nvSpPr>
        <p:spPr/>
        <p:txBody>
          <a:bodyPr/>
          <a:lstStyle/>
          <a:p>
            <a:r>
              <a:rPr lang="en-US" dirty="0"/>
              <a:t>ETA April 2024</a:t>
            </a:r>
          </a:p>
        </p:txBody>
      </p:sp>
    </p:spTree>
    <p:extLst>
      <p:ext uri="{BB962C8B-B14F-4D97-AF65-F5344CB8AC3E}">
        <p14:creationId xmlns:p14="http://schemas.microsoft.com/office/powerpoint/2010/main" val="149947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D87D-7358-82CD-60DD-A7FE30755997}"/>
              </a:ext>
            </a:extLst>
          </p:cNvPr>
          <p:cNvSpPr>
            <a:spLocks noGrp="1"/>
          </p:cNvSpPr>
          <p:nvPr>
            <p:ph type="title"/>
          </p:nvPr>
        </p:nvSpPr>
        <p:spPr/>
        <p:txBody>
          <a:bodyPr>
            <a:normAutofit fontScale="90000"/>
          </a:bodyPr>
          <a:lstStyle/>
          <a:p>
            <a:r>
              <a:rPr lang="en-US" dirty="0"/>
              <a:t>Coming Soon: New Training Slides</a:t>
            </a:r>
          </a:p>
        </p:txBody>
      </p:sp>
      <p:sp>
        <p:nvSpPr>
          <p:cNvPr id="3" name="Text Placeholder 2">
            <a:extLst>
              <a:ext uri="{FF2B5EF4-FFF2-40B4-BE49-F238E27FC236}">
                <a16:creationId xmlns:a16="http://schemas.microsoft.com/office/drawing/2014/main" id="{77145ADA-0DEB-3455-CA43-9FD34B6606CA}"/>
              </a:ext>
            </a:extLst>
          </p:cNvPr>
          <p:cNvSpPr>
            <a:spLocks noGrp="1"/>
          </p:cNvSpPr>
          <p:nvPr>
            <p:ph type="body" idx="1"/>
          </p:nvPr>
        </p:nvSpPr>
        <p:spPr/>
        <p:txBody>
          <a:bodyPr/>
          <a:lstStyle/>
          <a:p>
            <a:r>
              <a:rPr lang="en-US" dirty="0"/>
              <a:t>ETA April 2024</a:t>
            </a:r>
          </a:p>
        </p:txBody>
      </p:sp>
    </p:spTree>
    <p:extLst>
      <p:ext uri="{BB962C8B-B14F-4D97-AF65-F5344CB8AC3E}">
        <p14:creationId xmlns:p14="http://schemas.microsoft.com/office/powerpoint/2010/main" val="234488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extBox 1">
            <a:extLst>
              <a:ext uri="{FF2B5EF4-FFF2-40B4-BE49-F238E27FC236}">
                <a16:creationId xmlns:a16="http://schemas.microsoft.com/office/drawing/2014/main" id="{3378CA06-23C3-801B-72EB-6E37A3174E59}"/>
              </a:ext>
            </a:extLst>
          </p:cNvPr>
          <p:cNvSpPr txBox="1"/>
          <p:nvPr/>
        </p:nvSpPr>
        <p:spPr>
          <a:xfrm>
            <a:off x="1029203" y="1863864"/>
            <a:ext cx="7085594" cy="707886"/>
          </a:xfrm>
          <a:prstGeom prst="rect">
            <a:avLst/>
          </a:prstGeom>
          <a:noFill/>
        </p:spPr>
        <p:txBody>
          <a:bodyPr wrap="none" rtlCol="0">
            <a:spAutoFit/>
          </a:bodyPr>
          <a:lstStyle/>
          <a:p>
            <a:r>
              <a:rPr lang="en-US" sz="4000" dirty="0"/>
              <a:t>Let’s Do Our Best… Together!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Anti-Trust Policy Notice</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fontScale="85000" lnSpcReduction="20000"/>
          </a:bodyPr>
          <a:lstStyle/>
          <a:p>
            <a:pPr marL="285750" indent="-285750">
              <a:spcAft>
                <a:spcPts val="1200"/>
              </a:spcAft>
            </a:pPr>
            <a:r>
              <a:rPr lang="en-US" dirty="0"/>
              <a:t>Linux Foundation meetings involve participation by industry competitors, and it is the intention of the Linux Foundation to conduct all of its activities in accordance with applicable antitrust and competition laws. It is therefore extremely important that attendees adhere to meeting agendas, and be aware of, and not participate in, any activities that are prohibited under applicable US state, federal or foreign antitrust and competition laws.</a:t>
            </a:r>
          </a:p>
          <a:p>
            <a:pPr marL="285750" indent="-285750">
              <a:spcAft>
                <a:spcPts val="1200"/>
              </a:spcAft>
            </a:pPr>
            <a:r>
              <a:rPr lang="en-US" dirty="0"/>
              <a:t> Examples of types of actions that are prohibited at Linux Foundation meetings and in connection with Linux Foundation activities are described in the Linux Foundation Antitrust Policy available at http://</a:t>
            </a:r>
            <a:r>
              <a:rPr lang="en-US" dirty="0" err="1"/>
              <a:t>www.linuxfoundation.org</a:t>
            </a:r>
            <a:r>
              <a:rPr lang="en-US" dirty="0"/>
              <a:t>/antitrust-policy. If you have questions about these matters, please contact your company counsel, or if you are a member of the Linux Foundation, feel free to contact Andrew </a:t>
            </a:r>
            <a:r>
              <a:rPr lang="en-US" dirty="0" err="1"/>
              <a:t>Updegrove</a:t>
            </a:r>
            <a:r>
              <a:rPr lang="en-US" dirty="0"/>
              <a:t> of the firm of </a:t>
            </a:r>
            <a:r>
              <a:rPr lang="en-US" dirty="0" err="1"/>
              <a:t>Gesmer</a:t>
            </a:r>
            <a:r>
              <a:rPr lang="en-US" dirty="0"/>
              <a:t> </a:t>
            </a:r>
            <a:r>
              <a:rPr lang="en-US" dirty="0" err="1"/>
              <a:t>Updegrove</a:t>
            </a:r>
            <a:r>
              <a:rPr lang="en-US" dirty="0"/>
              <a:t> LLP, which provides legal counsel to the Linux Foundation.</a:t>
            </a:r>
          </a:p>
          <a:p>
            <a:pPr marL="0" lvl="0" indent="0" algn="l" rtl="0">
              <a:spcBef>
                <a:spcPts val="0"/>
              </a:spcBef>
              <a:spcAft>
                <a:spcPts val="1200"/>
              </a:spcAft>
              <a:buNone/>
            </a:pPr>
            <a:endParaRPr lang="en-US" dirty="0"/>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122603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E81BE4CB-1341-092E-7E1E-2120D582624F}"/>
              </a:ext>
            </a:extLst>
          </p:cNvPr>
          <p:cNvPicPr>
            <a:picLocks noChangeAspect="1"/>
          </p:cNvPicPr>
          <p:nvPr/>
        </p:nvPicPr>
        <p:blipFill>
          <a:blip r:embed="rId3"/>
          <a:stretch>
            <a:fillRect/>
          </a:stretch>
        </p:blipFill>
        <p:spPr>
          <a:xfrm>
            <a:off x="1096735" y="741261"/>
            <a:ext cx="6950529" cy="23168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Headline News - </a:t>
            </a:r>
            <a:r>
              <a:rPr lang="en-US" dirty="0" err="1"/>
              <a:t>BlackBerrry</a:t>
            </a:r>
            <a:endParaRPr dirty="0"/>
          </a:p>
        </p:txBody>
      </p:sp>
      <p:sp>
        <p:nvSpPr>
          <p:cNvPr id="2" name="Text Placeholder 1">
            <a:extLst>
              <a:ext uri="{FF2B5EF4-FFF2-40B4-BE49-F238E27FC236}">
                <a16:creationId xmlns:a16="http://schemas.microsoft.com/office/drawing/2014/main" id="{DC74BFC9-0CAA-96ED-C62F-283510652636}"/>
              </a:ext>
            </a:extLst>
          </p:cNvPr>
          <p:cNvSpPr>
            <a:spLocks noGrp="1"/>
          </p:cNvSpPr>
          <p:nvPr>
            <p:ph type="body" idx="1"/>
          </p:nvPr>
        </p:nvSpPr>
        <p:spPr>
          <a:xfrm>
            <a:off x="1249380" y="2965748"/>
            <a:ext cx="6772457" cy="1369885"/>
          </a:xfrm>
        </p:spPr>
        <p:txBody>
          <a:bodyPr>
            <a:normAutofit lnSpcReduction="10000"/>
          </a:bodyPr>
          <a:lstStyle/>
          <a:p>
            <a:pPr marL="114300" indent="0" algn="ctr">
              <a:buNone/>
            </a:pPr>
            <a:r>
              <a:rPr lang="en-US" dirty="0"/>
              <a:t>BlackBerry, an early adopter of ISO/IEC 5230:2020 and OpenChain Security Assurance Specification 1.1 (later ISO/IEC 18974:2023), has completed regular recertification for both standards. </a:t>
            </a:r>
          </a:p>
        </p:txBody>
      </p:sp>
      <p:pic>
        <p:nvPicPr>
          <p:cNvPr id="4" name="Picture 3" descr="A black text on a white background&#10;&#10;Description automatically generated">
            <a:extLst>
              <a:ext uri="{FF2B5EF4-FFF2-40B4-BE49-F238E27FC236}">
                <a16:creationId xmlns:a16="http://schemas.microsoft.com/office/drawing/2014/main" id="{41DC2A3A-ECF8-43FB-A8F1-617E19BC00E8}"/>
              </a:ext>
            </a:extLst>
          </p:cNvPr>
          <p:cNvPicPr>
            <a:picLocks noChangeAspect="1"/>
          </p:cNvPicPr>
          <p:nvPr/>
        </p:nvPicPr>
        <p:blipFill>
          <a:blip r:embed="rId3"/>
          <a:stretch>
            <a:fillRect/>
          </a:stretch>
        </p:blipFill>
        <p:spPr>
          <a:xfrm>
            <a:off x="1157908" y="1526127"/>
            <a:ext cx="6637352" cy="1169833"/>
          </a:xfrm>
          <a:prstGeom prst="rect">
            <a:avLst/>
          </a:prstGeom>
        </p:spPr>
      </p:pic>
    </p:spTree>
    <p:extLst>
      <p:ext uri="{BB962C8B-B14F-4D97-AF65-F5344CB8AC3E}">
        <p14:creationId xmlns:p14="http://schemas.microsoft.com/office/powerpoint/2010/main" val="157380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Headline News - Circle</a:t>
            </a:r>
            <a:endParaRPr dirty="0"/>
          </a:p>
        </p:txBody>
      </p:sp>
      <p:sp>
        <p:nvSpPr>
          <p:cNvPr id="2" name="Text Placeholder 1">
            <a:extLst>
              <a:ext uri="{FF2B5EF4-FFF2-40B4-BE49-F238E27FC236}">
                <a16:creationId xmlns:a16="http://schemas.microsoft.com/office/drawing/2014/main" id="{DC74BFC9-0CAA-96ED-C62F-283510652636}"/>
              </a:ext>
            </a:extLst>
          </p:cNvPr>
          <p:cNvSpPr>
            <a:spLocks noGrp="1"/>
          </p:cNvSpPr>
          <p:nvPr>
            <p:ph type="body" idx="1"/>
          </p:nvPr>
        </p:nvSpPr>
        <p:spPr>
          <a:xfrm>
            <a:off x="1122161" y="3292669"/>
            <a:ext cx="6899678" cy="1440831"/>
          </a:xfrm>
        </p:spPr>
        <p:txBody>
          <a:bodyPr>
            <a:normAutofit lnSpcReduction="10000"/>
          </a:bodyPr>
          <a:lstStyle/>
          <a:p>
            <a:pPr marL="114300" indent="0" algn="ctr">
              <a:buNone/>
            </a:pPr>
            <a:r>
              <a:rPr lang="en-US" dirty="0"/>
              <a:t>Circle, a leading global financial technology firm and the issuer of USDC, the world’s largest, regulated U.S. dollar-backed </a:t>
            </a:r>
            <a:r>
              <a:rPr lang="en-US" dirty="0" err="1"/>
              <a:t>stablecoin</a:t>
            </a:r>
            <a:r>
              <a:rPr lang="en-US" dirty="0"/>
              <a:t>, has announced an OpenChain ISO/IEC 5230 conformant program. </a:t>
            </a:r>
          </a:p>
        </p:txBody>
      </p:sp>
      <p:pic>
        <p:nvPicPr>
          <p:cNvPr id="4" name="Graphic 3">
            <a:extLst>
              <a:ext uri="{FF2B5EF4-FFF2-40B4-BE49-F238E27FC236}">
                <a16:creationId xmlns:a16="http://schemas.microsoft.com/office/drawing/2014/main" id="{49798879-A3D7-EDEB-DE9A-5B4CC7A0A2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3130" y="1092747"/>
            <a:ext cx="4177740" cy="2124974"/>
          </a:xfrm>
          <a:prstGeom prst="rect">
            <a:avLst/>
          </a:prstGeom>
        </p:spPr>
      </p:pic>
    </p:spTree>
    <p:extLst>
      <p:ext uri="{BB962C8B-B14F-4D97-AF65-F5344CB8AC3E}">
        <p14:creationId xmlns:p14="http://schemas.microsoft.com/office/powerpoint/2010/main" val="336113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OpenChain Elections - Status</a:t>
            </a:r>
            <a:endParaRPr dirty="0"/>
          </a:p>
        </p:txBody>
      </p:sp>
      <p:sp>
        <p:nvSpPr>
          <p:cNvPr id="2" name="Text Placeholder 1">
            <a:extLst>
              <a:ext uri="{FF2B5EF4-FFF2-40B4-BE49-F238E27FC236}">
                <a16:creationId xmlns:a16="http://schemas.microsoft.com/office/drawing/2014/main" id="{DC74BFC9-0CAA-96ED-C62F-283510652636}"/>
              </a:ext>
            </a:extLst>
          </p:cNvPr>
          <p:cNvSpPr>
            <a:spLocks noGrp="1"/>
          </p:cNvSpPr>
          <p:nvPr>
            <p:ph type="body" idx="1"/>
          </p:nvPr>
        </p:nvSpPr>
        <p:spPr/>
        <p:txBody>
          <a:bodyPr>
            <a:normAutofit lnSpcReduction="10000"/>
          </a:bodyPr>
          <a:lstStyle/>
          <a:p>
            <a:pPr marL="114300" indent="0">
              <a:buNone/>
            </a:pPr>
            <a:r>
              <a:rPr lang="en-US" b="1" dirty="0"/>
              <a:t>Elections Completed in January:</a:t>
            </a:r>
          </a:p>
          <a:p>
            <a:pPr marL="114300" indent="0">
              <a:buNone/>
            </a:pPr>
            <a:endParaRPr lang="en-US" dirty="0"/>
          </a:p>
          <a:p>
            <a:r>
              <a:rPr lang="en-US" dirty="0"/>
              <a:t>Specification Work Group Proposed Chair for 2024:</a:t>
            </a:r>
          </a:p>
          <a:p>
            <a:pPr lvl="1"/>
            <a:r>
              <a:rPr lang="en-US" dirty="0"/>
              <a:t>Chris Wood, Lockheed Martin</a:t>
            </a:r>
          </a:p>
          <a:p>
            <a:r>
              <a:rPr lang="en-US" dirty="0"/>
              <a:t>Education Work Group Proposed Chair for 2024 :</a:t>
            </a:r>
          </a:p>
          <a:p>
            <a:pPr lvl="1"/>
            <a:r>
              <a:rPr lang="en-US" dirty="0"/>
              <a:t>Andrew Katz, </a:t>
            </a:r>
            <a:r>
              <a:rPr lang="en-US" dirty="0" err="1"/>
              <a:t>Orcro</a:t>
            </a:r>
            <a:endParaRPr lang="en-US" dirty="0"/>
          </a:p>
          <a:p>
            <a:pPr marL="139700" indent="0">
              <a:buNone/>
            </a:pPr>
            <a:endParaRPr lang="en-US" dirty="0"/>
          </a:p>
          <a:p>
            <a:pPr marL="139700" indent="0">
              <a:buNone/>
            </a:pPr>
            <a:r>
              <a:rPr lang="en-US" b="1" dirty="0"/>
              <a:t>Elections Completed in February / March:</a:t>
            </a:r>
          </a:p>
          <a:p>
            <a:pPr marL="139700" indent="0">
              <a:buNone/>
            </a:pPr>
            <a:endParaRPr lang="en-US" dirty="0"/>
          </a:p>
          <a:p>
            <a:pPr marL="425450" indent="-285750"/>
            <a:r>
              <a:rPr lang="en-US" dirty="0"/>
              <a:t>Telco Work Group Proposed Chair for 2024:</a:t>
            </a:r>
          </a:p>
          <a:p>
            <a:pPr marL="882650" lvl="1" indent="-285750"/>
            <a:r>
              <a:rPr lang="en-US" dirty="0"/>
              <a:t>Marc-Etienne </a:t>
            </a:r>
            <a:r>
              <a:rPr lang="en-US" dirty="0" err="1"/>
              <a:t>Vargenau</a:t>
            </a:r>
            <a:r>
              <a:rPr lang="en-US" dirty="0"/>
              <a:t>, Nokia</a:t>
            </a:r>
          </a:p>
        </p:txBody>
      </p:sp>
    </p:spTree>
    <p:extLst>
      <p:ext uri="{BB962C8B-B14F-4D97-AF65-F5344CB8AC3E}">
        <p14:creationId xmlns:p14="http://schemas.microsoft.com/office/powerpoint/2010/main" val="151994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OpenChain Webinars: 72 Published Since 03/2020</a:t>
            </a:r>
          </a:p>
        </p:txBody>
      </p:sp>
      <p:sp>
        <p:nvSpPr>
          <p:cNvPr id="2" name="Text Placeholder 1">
            <a:extLst>
              <a:ext uri="{FF2B5EF4-FFF2-40B4-BE49-F238E27FC236}">
                <a16:creationId xmlns:a16="http://schemas.microsoft.com/office/drawing/2014/main" id="{DC74BFC9-0CAA-96ED-C62F-283510652636}"/>
              </a:ext>
            </a:extLst>
          </p:cNvPr>
          <p:cNvSpPr>
            <a:spLocks noGrp="1"/>
          </p:cNvSpPr>
          <p:nvPr>
            <p:ph type="body" idx="1"/>
          </p:nvPr>
        </p:nvSpPr>
        <p:spPr>
          <a:xfrm>
            <a:off x="2151187" y="4733500"/>
            <a:ext cx="5015583" cy="407689"/>
          </a:xfrm>
        </p:spPr>
        <p:txBody>
          <a:bodyPr>
            <a:normAutofit fontScale="85000" lnSpcReduction="20000"/>
          </a:bodyPr>
          <a:lstStyle/>
          <a:p>
            <a:pPr marL="114300" indent="0" algn="ctr">
              <a:buNone/>
            </a:pPr>
            <a:r>
              <a:rPr lang="en-US" dirty="0">
                <a:hlinkClick r:id="rId3"/>
              </a:rPr>
              <a:t>https://www.openchainproject.org/webinars</a:t>
            </a:r>
            <a:r>
              <a:rPr lang="en-US" dirty="0"/>
              <a:t> </a:t>
            </a:r>
          </a:p>
        </p:txBody>
      </p:sp>
      <p:pic>
        <p:nvPicPr>
          <p:cNvPr id="4" name="Picture 3" descr="A screenshot of a webinar&#10;&#10;Description automatically generated">
            <a:extLst>
              <a:ext uri="{FF2B5EF4-FFF2-40B4-BE49-F238E27FC236}">
                <a16:creationId xmlns:a16="http://schemas.microsoft.com/office/drawing/2014/main" id="{B5D98763-9EC9-D92A-D792-314766FED9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6858" y="1030929"/>
            <a:ext cx="5375442" cy="3689441"/>
          </a:xfrm>
          <a:prstGeom prst="rect">
            <a:avLst/>
          </a:prstGeom>
          <a:effectLst>
            <a:outerShdw blurRad="63500" sx="102000" sy="102000" algn="ctr" rotWithShape="0">
              <a:prstClr val="black">
                <a:alpha val="40000"/>
              </a:prstClr>
            </a:outerShdw>
          </a:effectLst>
        </p:spPr>
      </p:pic>
      <p:pic>
        <p:nvPicPr>
          <p:cNvPr id="5" name="Picture 4" descr="A qr code on a white background&#10;&#10;Description automatically generated">
            <a:extLst>
              <a:ext uri="{FF2B5EF4-FFF2-40B4-BE49-F238E27FC236}">
                <a16:creationId xmlns:a16="http://schemas.microsoft.com/office/drawing/2014/main" id="{8A2F59B2-DF80-885B-9DD3-BA81B58379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919" y="1415878"/>
            <a:ext cx="2717957" cy="2765483"/>
          </a:xfrm>
          <a:prstGeom prst="rect">
            <a:avLst/>
          </a:prstGeom>
        </p:spPr>
      </p:pic>
    </p:spTree>
    <p:extLst>
      <p:ext uri="{BB962C8B-B14F-4D97-AF65-F5344CB8AC3E}">
        <p14:creationId xmlns:p14="http://schemas.microsoft.com/office/powerpoint/2010/main" val="281712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Webinar: Understanding GitHub Copilot</a:t>
            </a:r>
          </a:p>
        </p:txBody>
      </p:sp>
      <p:sp>
        <p:nvSpPr>
          <p:cNvPr id="2" name="Text Placeholder 1">
            <a:extLst>
              <a:ext uri="{FF2B5EF4-FFF2-40B4-BE49-F238E27FC236}">
                <a16:creationId xmlns:a16="http://schemas.microsoft.com/office/drawing/2014/main" id="{DC74BFC9-0CAA-96ED-C62F-283510652636}"/>
              </a:ext>
            </a:extLst>
          </p:cNvPr>
          <p:cNvSpPr>
            <a:spLocks noGrp="1"/>
          </p:cNvSpPr>
          <p:nvPr>
            <p:ph type="body" idx="1"/>
          </p:nvPr>
        </p:nvSpPr>
        <p:spPr>
          <a:xfrm>
            <a:off x="2160423" y="4529655"/>
            <a:ext cx="5015583" cy="613845"/>
          </a:xfrm>
        </p:spPr>
        <p:txBody>
          <a:bodyPr>
            <a:normAutofit fontScale="40000" lnSpcReduction="20000"/>
          </a:bodyPr>
          <a:lstStyle/>
          <a:p>
            <a:pPr marL="114300" indent="0" algn="ctr">
              <a:buNone/>
            </a:pPr>
            <a:r>
              <a:rPr lang="en-US" dirty="0">
                <a:hlinkClick r:id="rId3"/>
              </a:rPr>
              <a:t>https://www.openchainproject.org/webinar/2024/03/14/webinar-understanding-github-copilot</a:t>
            </a:r>
            <a:r>
              <a:rPr lang="en-US" dirty="0"/>
              <a:t> </a:t>
            </a:r>
          </a:p>
          <a:p>
            <a:pPr marL="114300" indent="0" algn="ctr">
              <a:buNone/>
            </a:pPr>
            <a:endParaRPr lang="en-US" dirty="0"/>
          </a:p>
          <a:p>
            <a:pPr marL="114300" indent="0" algn="ctr">
              <a:buNone/>
            </a:pPr>
            <a:r>
              <a:rPr lang="en-US" dirty="0"/>
              <a:t>Please note: webinar numbers are non-sequential due to merging categories</a:t>
            </a:r>
          </a:p>
        </p:txBody>
      </p:sp>
      <p:pic>
        <p:nvPicPr>
          <p:cNvPr id="5" name="Picture 4" descr="A screenshot of a video&#10;&#10;Description automatically generated">
            <a:extLst>
              <a:ext uri="{FF2B5EF4-FFF2-40B4-BE49-F238E27FC236}">
                <a16:creationId xmlns:a16="http://schemas.microsoft.com/office/drawing/2014/main" id="{38F2F969-2024-AC13-0A1E-39A7F6244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0423" y="1083158"/>
            <a:ext cx="5015583" cy="3381138"/>
          </a:xfrm>
          <a:prstGeom prst="rect">
            <a:avLst/>
          </a:prstGeom>
        </p:spPr>
      </p:pic>
    </p:spTree>
    <p:extLst>
      <p:ext uri="{BB962C8B-B14F-4D97-AF65-F5344CB8AC3E}">
        <p14:creationId xmlns:p14="http://schemas.microsoft.com/office/powerpoint/2010/main" val="31314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OpenChain AI Study Group</a:t>
            </a:r>
            <a:endParaRPr dirty="0"/>
          </a:p>
        </p:txBody>
      </p:sp>
      <p:sp>
        <p:nvSpPr>
          <p:cNvPr id="2" name="Text Placeholder 1">
            <a:extLst>
              <a:ext uri="{FF2B5EF4-FFF2-40B4-BE49-F238E27FC236}">
                <a16:creationId xmlns:a16="http://schemas.microsoft.com/office/drawing/2014/main" id="{DC74BFC9-0CAA-96ED-C62F-283510652636}"/>
              </a:ext>
            </a:extLst>
          </p:cNvPr>
          <p:cNvSpPr>
            <a:spLocks noGrp="1"/>
          </p:cNvSpPr>
          <p:nvPr>
            <p:ph type="body" idx="1"/>
          </p:nvPr>
        </p:nvSpPr>
        <p:spPr/>
        <p:txBody>
          <a:bodyPr>
            <a:normAutofit fontScale="92500" lnSpcReduction="20000"/>
          </a:bodyPr>
          <a:lstStyle/>
          <a:p>
            <a:pPr marL="114300" indent="0">
              <a:buNone/>
            </a:pPr>
            <a:r>
              <a:rPr lang="en-US" dirty="0"/>
              <a:t>The OpenChain AI Study Group - as discussed by the board last year – has held its first meetings. The issue of AI Compliance is still being scoped, but progress is being made.</a:t>
            </a:r>
          </a:p>
          <a:p>
            <a:pPr marL="114300" indent="0">
              <a:buNone/>
            </a:pPr>
            <a:endParaRPr lang="en-US" b="1" dirty="0"/>
          </a:p>
          <a:p>
            <a:pPr marL="114300" indent="0">
              <a:buNone/>
            </a:pPr>
            <a:r>
              <a:rPr lang="en-US" b="1" dirty="0"/>
              <a:t>OpenChain AI Study Group Call (Europe and Asia) – 2024-03-14 – Full Recording</a:t>
            </a:r>
          </a:p>
          <a:p>
            <a:pPr marL="114300" indent="0">
              <a:buNone/>
            </a:pPr>
            <a:r>
              <a:rPr lang="en-US" dirty="0">
                <a:hlinkClick r:id="rId3"/>
              </a:rPr>
              <a:t>https://www.openchainproject.org/news/2024/03/15/openchain-ai-study-group-call-europe-and-asia-2024-03-14</a:t>
            </a:r>
            <a:r>
              <a:rPr lang="en-US" b="1" dirty="0"/>
              <a:t> </a:t>
            </a:r>
          </a:p>
          <a:p>
            <a:pPr marL="114300" indent="0">
              <a:buNone/>
            </a:pPr>
            <a:endParaRPr lang="en-US" b="1" dirty="0"/>
          </a:p>
          <a:p>
            <a:pPr marL="114300" indent="0">
              <a:buNone/>
            </a:pPr>
            <a:r>
              <a:rPr lang="en-US" b="1" dirty="0"/>
              <a:t>Outcomes of the Special OpenChain AI Workshop – 2024-03-06</a:t>
            </a:r>
          </a:p>
          <a:p>
            <a:pPr marL="114300" indent="0">
              <a:buNone/>
            </a:pPr>
            <a:r>
              <a:rPr lang="en-US" dirty="0">
                <a:hlinkClick r:id="rId4"/>
              </a:rPr>
              <a:t>https://www.openchainproject.org/news/2024/03/13/outcomes-ai-workshop-2024-03-06</a:t>
            </a:r>
            <a:r>
              <a:rPr lang="en-US" dirty="0"/>
              <a:t> </a:t>
            </a:r>
          </a:p>
        </p:txBody>
      </p:sp>
    </p:spTree>
    <p:extLst>
      <p:ext uri="{BB962C8B-B14F-4D97-AF65-F5344CB8AC3E}">
        <p14:creationId xmlns:p14="http://schemas.microsoft.com/office/powerpoint/2010/main" val="4191606772"/>
      </p:ext>
    </p:extLst>
  </p:cSld>
  <p:clrMapOvr>
    <a:masterClrMapping/>
  </p:clrMapOvr>
</p:sld>
</file>

<file path=ppt/theme/theme1.xml><?xml version="1.0" encoding="utf-8"?>
<a:theme xmlns:a="http://schemas.openxmlformats.org/drawingml/2006/main" name="Linux Foundation EU Theme 2023">
  <a:themeElements>
    <a:clrScheme name="Geometric">
      <a:dk1>
        <a:srgbClr val="222222"/>
      </a:dk1>
      <a:lt1>
        <a:srgbClr val="FFFFFF"/>
      </a:lt1>
      <a:dk2>
        <a:srgbClr val="434343"/>
      </a:dk2>
      <a:lt2>
        <a:srgbClr val="999999"/>
      </a:lt2>
      <a:accent1>
        <a:srgbClr val="003778"/>
      </a:accent1>
      <a:accent2>
        <a:srgbClr val="0094FF"/>
      </a:accent2>
      <a:accent3>
        <a:srgbClr val="5B1DE7"/>
      </a:accent3>
      <a:accent4>
        <a:srgbClr val="12E2E2"/>
      </a:accent4>
      <a:accent5>
        <a:srgbClr val="FF00AA"/>
      </a:accent5>
      <a:accent6>
        <a:srgbClr val="ACDE1F"/>
      </a:accent6>
      <a:hlink>
        <a:srgbClr val="0077CC"/>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510</Words>
  <Application>Microsoft Office PowerPoint</Application>
  <PresentationFormat>화면 슬라이드 쇼(16:9)</PresentationFormat>
  <Paragraphs>47</Paragraphs>
  <Slides>16</Slides>
  <Notes>13</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Open Sans Medium</vt:lpstr>
      <vt:lpstr>Roboto Slab Light</vt:lpstr>
      <vt:lpstr>Roboto</vt:lpstr>
      <vt:lpstr>Arial</vt:lpstr>
      <vt:lpstr>Linux Foundation EU Theme 2023</vt:lpstr>
      <vt:lpstr>OpenChain Korea Work Group</vt:lpstr>
      <vt:lpstr>Anti-Trust Policy Notice</vt:lpstr>
      <vt:lpstr>PowerPoint 프레젠테이션</vt:lpstr>
      <vt:lpstr>Headline News - BlackBerrry</vt:lpstr>
      <vt:lpstr>Headline News - Circle</vt:lpstr>
      <vt:lpstr>OpenChain Elections - Status</vt:lpstr>
      <vt:lpstr>OpenChain Webinars: 72 Published Since 03/2020</vt:lpstr>
      <vt:lpstr>Webinar: Understanding GitHub Copilot</vt:lpstr>
      <vt:lpstr>OpenChain AI Study Group</vt:lpstr>
      <vt:lpstr>First South Korean Third-Party Certifier</vt:lpstr>
      <vt:lpstr>15 Official Third-Party Certifiers</vt:lpstr>
      <vt:lpstr>OpenChain Work Group: ISO 5230 / ISO 18974</vt:lpstr>
      <vt:lpstr>Coming Soon: OpenChain Board Meeting</vt:lpstr>
      <vt:lpstr>Coming Soon: New Supplier Education Leaflet</vt:lpstr>
      <vt:lpstr>Coming Soon: New Training Slides</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장학성님(HAKSUNG)/Infra Architect팀</dc:creator>
  <cp:lastModifiedBy>장학성님(HAKSUNG)/Infra Architect팀</cp:lastModifiedBy>
  <cp:revision>7</cp:revision>
  <dcterms:modified xsi:type="dcterms:W3CDTF">2024-03-27T07:53:13Z</dcterms:modified>
</cp:coreProperties>
</file>