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14"/>
  </p:notesMasterIdLst>
  <p:sldIdLst>
    <p:sldId id="269" r:id="rId2"/>
    <p:sldId id="278" r:id="rId3"/>
    <p:sldId id="290" r:id="rId4"/>
    <p:sldId id="289" r:id="rId5"/>
    <p:sldId id="283" r:id="rId6"/>
    <p:sldId id="272" r:id="rId7"/>
    <p:sldId id="288" r:id="rId8"/>
    <p:sldId id="287" r:id="rId9"/>
    <p:sldId id="279" r:id="rId10"/>
    <p:sldId id="284" r:id="rId11"/>
    <p:sldId id="285" r:id="rId12"/>
    <p:sldId id="286" r:id="rId13"/>
  </p:sldIdLst>
  <p:sldSz cx="12192000" cy="6858000"/>
  <p:notesSz cx="6881813" cy="9296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04"/>
    <p:restoredTop sz="94915"/>
  </p:normalViewPr>
  <p:slideViewPr>
    <p:cSldViewPr snapToGrid="0" snapToObjects="1">
      <p:cViewPr varScale="1">
        <p:scale>
          <a:sx n="74" d="100"/>
          <a:sy n="74" d="100"/>
        </p:scale>
        <p:origin x="184" y="1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98102" y="0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c4eb45ff1_4_0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2c4eb45ff1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7259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c4eb45ff1_4_0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2c4eb45ff1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0140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c4eb45ff1_4_0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2c4eb45ff1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096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c4eb45ff1_4_0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2c4eb45ff1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3215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c4eb45ff1_4_0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2c4eb45ff1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8044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c4eb45ff1_4_0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2c4eb45ff1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8933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c4eb45ff1_4_0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2c4eb45ff1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1054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c4eb45ff1_4_0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2c4eb45ff1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6066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c4eb45ff1_4_0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2c4eb45ff1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2231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c4eb45ff1_4_0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2c4eb45ff1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8110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c4eb45ff1_4_0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2c4eb45ff1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5925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/>
          <p:nvPr/>
        </p:nvSpPr>
        <p:spPr>
          <a:xfrm>
            <a:off x="0" y="6737350"/>
            <a:ext cx="4029075" cy="120650"/>
          </a:xfrm>
          <a:prstGeom prst="rect">
            <a:avLst/>
          </a:prstGeom>
          <a:solidFill>
            <a:srgbClr val="E65A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4081463" y="6737350"/>
            <a:ext cx="4029075" cy="120650"/>
          </a:xfrm>
          <a:prstGeom prst="rect">
            <a:avLst/>
          </a:prstGeom>
          <a:solidFill>
            <a:srgbClr val="0084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162925" y="6737350"/>
            <a:ext cx="4029075" cy="120650"/>
          </a:xfrm>
          <a:prstGeom prst="rect">
            <a:avLst/>
          </a:prstGeom>
          <a:solidFill>
            <a:srgbClr val="00B4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447800" y="3419475"/>
            <a:ext cx="9144000" cy="1247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1447800" y="4667250"/>
            <a:ext cx="9144000" cy="428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4C2"/>
              </a:buClr>
              <a:buSzPts val="2800"/>
              <a:buFont typeface="Arial"/>
              <a:buNone/>
              <a:defRPr sz="2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ftr" idx="11"/>
          </p:nvPr>
        </p:nvSpPr>
        <p:spPr>
          <a:xfrm>
            <a:off x="4038600" y="615632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/>
          <p:nvPr/>
        </p:nvSpPr>
        <p:spPr>
          <a:xfrm>
            <a:off x="0" y="6737350"/>
            <a:ext cx="4029075" cy="120650"/>
          </a:xfrm>
          <a:prstGeom prst="rect">
            <a:avLst/>
          </a:prstGeom>
          <a:solidFill>
            <a:srgbClr val="E65A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4081463" y="6737350"/>
            <a:ext cx="4029075" cy="120650"/>
          </a:xfrm>
          <a:prstGeom prst="rect">
            <a:avLst/>
          </a:prstGeom>
          <a:solidFill>
            <a:srgbClr val="0084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8162925" y="6737350"/>
            <a:ext cx="4029075" cy="120650"/>
          </a:xfrm>
          <a:prstGeom prst="rect">
            <a:avLst/>
          </a:prstGeom>
          <a:solidFill>
            <a:srgbClr val="00B4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82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" name="Google Shape;30;p3"/>
          <p:cNvSpPr txBox="1">
            <a:spLocks noGrp="1"/>
          </p:cNvSpPr>
          <p:nvPr>
            <p:ph type="dt" idx="10"/>
          </p:nvPr>
        </p:nvSpPr>
        <p:spPr>
          <a:xfrm>
            <a:off x="8743950" y="6235700"/>
            <a:ext cx="1304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ftr" idx="11"/>
          </p:nvPr>
        </p:nvSpPr>
        <p:spPr>
          <a:xfrm>
            <a:off x="4038600" y="62372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ldNum" idx="12"/>
          </p:nvPr>
        </p:nvSpPr>
        <p:spPr>
          <a:xfrm>
            <a:off x="10048875" y="6235700"/>
            <a:ext cx="1304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372C345-2F1C-DD46-9457-1079926AA6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42" y="6086955"/>
            <a:ext cx="2027583" cy="54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5800725"/>
            <a:ext cx="1425575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5"/>
          <p:cNvSpPr/>
          <p:nvPr/>
        </p:nvSpPr>
        <p:spPr>
          <a:xfrm>
            <a:off x="0" y="6737350"/>
            <a:ext cx="4029075" cy="120650"/>
          </a:xfrm>
          <a:prstGeom prst="rect">
            <a:avLst/>
          </a:prstGeom>
          <a:solidFill>
            <a:srgbClr val="E65A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5"/>
          <p:cNvSpPr/>
          <p:nvPr/>
        </p:nvSpPr>
        <p:spPr>
          <a:xfrm>
            <a:off x="4081463" y="6737350"/>
            <a:ext cx="4029075" cy="120650"/>
          </a:xfrm>
          <a:prstGeom prst="rect">
            <a:avLst/>
          </a:prstGeom>
          <a:solidFill>
            <a:srgbClr val="0084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5"/>
          <p:cNvSpPr/>
          <p:nvPr/>
        </p:nvSpPr>
        <p:spPr>
          <a:xfrm>
            <a:off x="8162925" y="6737350"/>
            <a:ext cx="4029075" cy="120650"/>
          </a:xfrm>
          <a:prstGeom prst="rect">
            <a:avLst/>
          </a:prstGeom>
          <a:solidFill>
            <a:srgbClr val="00B4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38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38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dt" idx="10"/>
          </p:nvPr>
        </p:nvSpPr>
        <p:spPr>
          <a:xfrm>
            <a:off x="9063038" y="6194425"/>
            <a:ext cx="11334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ftr" idx="11"/>
          </p:nvPr>
        </p:nvSpPr>
        <p:spPr>
          <a:xfrm>
            <a:off x="4038600" y="619442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ldNum" idx="12"/>
          </p:nvPr>
        </p:nvSpPr>
        <p:spPr>
          <a:xfrm>
            <a:off x="10220325" y="6194425"/>
            <a:ext cx="11334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82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9063038" y="6194425"/>
            <a:ext cx="11334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19442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10220325" y="6194425"/>
            <a:ext cx="11334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hain-project.github.io/OpenChain-KWG/blog/news/20210628-fossligh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hain-project.github.io/OpenChain-KWG/blog/news/20210628-oliv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hain-project.github.io/OpenChain-KWG/blog/2021/20210728-gplv2installationinformation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penChain-Project/SecurityAssuranceGuid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github.com/OpenChain-KWG/OpenChainSecurityAssuranceReferenceGuid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hain-project.github.io/OpenChain-KWG/subgroup/planning/2021/3rd-meetin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hain-project.github.io/OpenChain-KWG/blog/news/20210614-devocean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69D246-4EEC-FC4B-947E-ADB3A5EE4F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ko-KR" dirty="0"/>
              <a:t>2021</a:t>
            </a:r>
            <a:r>
              <a:rPr kumimoji="1" lang="ko-KR" altLang="en-US" dirty="0"/>
              <a:t>년 </a:t>
            </a:r>
            <a:r>
              <a:rPr kumimoji="1" lang="en-US" altLang="ko-KR" dirty="0"/>
              <a:t>3</a:t>
            </a:r>
            <a:r>
              <a:rPr kumimoji="1" lang="ko-KR" altLang="en-US" dirty="0"/>
              <a:t>분기 </a:t>
            </a:r>
            <a:r>
              <a:rPr kumimoji="1" lang="en-US" altLang="ko-Kore-KR" dirty="0"/>
              <a:t>Update</a:t>
            </a:r>
            <a:endParaRPr kumimoji="1" lang="ko-Kore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11E765C-316C-4F43-9123-588DB77A3C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ko-Kore-KR" dirty="0"/>
              <a:t>SK</a:t>
            </a:r>
            <a:r>
              <a:rPr kumimoji="1" lang="ko-KR" altLang="en-US" dirty="0"/>
              <a:t>텔레콤 </a:t>
            </a:r>
            <a:r>
              <a:rPr kumimoji="1" lang="ko-KR" altLang="en-US" dirty="0" err="1"/>
              <a:t>장학성</a:t>
            </a:r>
            <a:endParaRPr kumimoji="1" lang="en-US" altLang="ko-KR" dirty="0"/>
          </a:p>
          <a:p>
            <a:r>
              <a:rPr kumimoji="1" lang="en-US" altLang="ko-KR" dirty="0"/>
              <a:t>2021-09-30</a:t>
            </a:r>
            <a:endParaRPr kumimoji="1" lang="ko-Kore-KR" alt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98B932F6-9FAD-9A48-A5CE-EB75A2C4B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0287" y="1516137"/>
            <a:ext cx="7779026" cy="210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62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Blog Update : </a:t>
            </a:r>
            <a:r>
              <a:rPr lang="ko-KR" altLang="en-US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오픈소스 관리 도구 </a:t>
            </a:r>
            <a:r>
              <a:rPr lang="en-US" altLang="ko-KR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ko-KR" altLang="en-US" sz="3200" b="0" i="0" u="none" strike="noStrike" cap="none" dirty="0" err="1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포스라이트</a:t>
            </a:r>
            <a:r>
              <a:rPr lang="en-US" altLang="ko-KR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ko-KR" altLang="en-US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 공개</a:t>
            </a:r>
            <a:endParaRPr sz="3200" b="0" i="0" u="none" strike="noStrike" cap="none" dirty="0">
              <a:solidFill>
                <a:srgbClr val="00B4C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838200" y="1414732"/>
            <a:ext cx="10515600" cy="4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>
              <a:lnSpc>
                <a:spcPct val="115000"/>
              </a:lnSpc>
              <a:spcBef>
                <a:spcPts val="0"/>
              </a:spcBef>
              <a:buSzPts val="2400"/>
            </a:pPr>
            <a:r>
              <a:rPr lang="en-US" altLang="ko-KR" sz="2000" dirty="0">
                <a:hlinkClick r:id="rId3"/>
              </a:rPr>
              <a:t>https://openchain-project.github.io/OpenChain-KWG/blog/news/20210628-fosslight/</a:t>
            </a:r>
            <a:r>
              <a:rPr lang="ko-KR" altLang="en-US" sz="2000" dirty="0"/>
              <a:t> </a:t>
            </a:r>
            <a:endParaRPr lang="en-US" altLang="ko-KR" sz="2000" dirty="0"/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altLang="ko-KR" sz="1600" dirty="0"/>
          </a:p>
        </p:txBody>
      </p:sp>
      <p:sp>
        <p:nvSpPr>
          <p:cNvPr id="188" name="Google Shape;188;p25"/>
          <p:cNvSpPr txBox="1">
            <a:spLocks noGrp="1"/>
          </p:cNvSpPr>
          <p:nvPr>
            <p:ph type="sldNum" idx="12"/>
          </p:nvPr>
        </p:nvSpPr>
        <p:spPr>
          <a:xfrm>
            <a:off x="10048875" y="6235700"/>
            <a:ext cx="1305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8801D-8523-614C-B2BD-261ED0D4B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758" y="1921176"/>
            <a:ext cx="7812483" cy="449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53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Blog Update : </a:t>
            </a:r>
            <a:r>
              <a:rPr lang="ko-KR" altLang="en-US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오픈소스 관리서비스 </a:t>
            </a:r>
            <a:r>
              <a:rPr lang="en-US" altLang="ko-KR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‘</a:t>
            </a:r>
            <a:r>
              <a:rPr lang="ko-KR" altLang="en-US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올리브</a:t>
            </a:r>
            <a:r>
              <a:rPr lang="en-US" altLang="ko-KR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’</a:t>
            </a:r>
            <a:r>
              <a:rPr lang="ko-KR" altLang="en-US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 정식 출시</a:t>
            </a:r>
            <a:endParaRPr sz="3200" b="0" i="0" u="none" strike="noStrike" cap="none" dirty="0">
              <a:solidFill>
                <a:srgbClr val="00B4C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838200" y="1414732"/>
            <a:ext cx="10515600" cy="4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>
              <a:lnSpc>
                <a:spcPct val="115000"/>
              </a:lnSpc>
              <a:spcBef>
                <a:spcPts val="0"/>
              </a:spcBef>
              <a:buSzPts val="2400"/>
            </a:pPr>
            <a:r>
              <a:rPr lang="en-US" altLang="ko-KR" sz="2000" dirty="0">
                <a:hlinkClick r:id="rId3"/>
              </a:rPr>
              <a:t>https://openchain-project.github.io/OpenChain-KWG/blog/news/20210628-olive/</a:t>
            </a:r>
            <a:r>
              <a:rPr lang="ko-KR" altLang="en-US" sz="2000" dirty="0"/>
              <a:t> </a:t>
            </a:r>
            <a:endParaRPr lang="en-US" altLang="ko-KR" sz="1600" dirty="0"/>
          </a:p>
        </p:txBody>
      </p:sp>
      <p:sp>
        <p:nvSpPr>
          <p:cNvPr id="188" name="Google Shape;188;p25"/>
          <p:cNvSpPr txBox="1">
            <a:spLocks noGrp="1"/>
          </p:cNvSpPr>
          <p:nvPr>
            <p:ph type="sldNum" idx="12"/>
          </p:nvPr>
        </p:nvSpPr>
        <p:spPr>
          <a:xfrm>
            <a:off x="10048875" y="6235700"/>
            <a:ext cx="1305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BBD84B-B699-5346-A692-928D568A8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692" y="1954201"/>
            <a:ext cx="7708615" cy="44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36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Blog Update : </a:t>
            </a:r>
            <a:r>
              <a:rPr lang="en-US" altLang="ko-KR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GPLv2</a:t>
            </a:r>
            <a:r>
              <a:rPr lang="ko-KR" altLang="en-US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도 </a:t>
            </a:r>
            <a:r>
              <a:rPr lang="ko-KR" altLang="en-US" sz="3200" b="0" i="0" u="none" strike="noStrike" cap="none" dirty="0" err="1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설치정보를</a:t>
            </a:r>
            <a:r>
              <a:rPr lang="ko-KR" altLang="en-US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 요구한다고</a:t>
            </a:r>
            <a:r>
              <a:rPr lang="en-US" altLang="ko-KR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r>
              <a:rPr lang="ko-KR" altLang="en-US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b="0" i="0" u="none" strike="noStrike" cap="none" dirty="0">
              <a:solidFill>
                <a:srgbClr val="00B4C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838200" y="1414732"/>
            <a:ext cx="10515600" cy="4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>
              <a:lnSpc>
                <a:spcPct val="115000"/>
              </a:lnSpc>
              <a:spcBef>
                <a:spcPts val="0"/>
              </a:spcBef>
              <a:buSzPts val="2400"/>
            </a:pPr>
            <a:r>
              <a:rPr lang="en-US" altLang="ko-KR" sz="2000" dirty="0">
                <a:hlinkClick r:id="rId3"/>
              </a:rPr>
              <a:t>https://openchain-project.github.io/OpenChain-KWG/blog/2021/20210728-gplv2installationinformation/</a:t>
            </a:r>
            <a:r>
              <a:rPr lang="ko-KR" altLang="en-US" sz="2000" dirty="0"/>
              <a:t> </a:t>
            </a:r>
            <a:endParaRPr lang="en-US" altLang="ko-KR" sz="1600" dirty="0"/>
          </a:p>
        </p:txBody>
      </p:sp>
      <p:sp>
        <p:nvSpPr>
          <p:cNvPr id="188" name="Google Shape;188;p25"/>
          <p:cNvSpPr txBox="1">
            <a:spLocks noGrp="1"/>
          </p:cNvSpPr>
          <p:nvPr>
            <p:ph type="sldNum" idx="12"/>
          </p:nvPr>
        </p:nvSpPr>
        <p:spPr>
          <a:xfrm>
            <a:off x="10048875" y="6235700"/>
            <a:ext cx="1305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3098D9-436E-0A42-B59F-109F33411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925" y="2169481"/>
            <a:ext cx="8058150" cy="426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1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멤버 조건 변경</a:t>
            </a:r>
            <a:endParaRPr sz="3200" b="0" i="0" u="none" strike="noStrike" cap="none" dirty="0">
              <a:solidFill>
                <a:srgbClr val="00B4C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838200" y="1414732"/>
            <a:ext cx="10515600" cy="4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lnSpc>
                <a:spcPct val="115000"/>
              </a:lnSpc>
              <a:spcBef>
                <a:spcPts val="0"/>
              </a:spcBef>
            </a:pPr>
            <a:r>
              <a:rPr lang="en-US" altLang="ko-KR" sz="2400" dirty="0"/>
              <a:t>Software</a:t>
            </a:r>
            <a:r>
              <a:rPr lang="ko-KR" altLang="en-US" sz="2400" dirty="0" err="1"/>
              <a:t>를</a:t>
            </a:r>
            <a:r>
              <a:rPr lang="ko-KR" altLang="en-US" sz="2400" dirty="0"/>
              <a:t> 개발하여 배포하는 한국 기업</a:t>
            </a:r>
            <a:r>
              <a:rPr lang="en-US" altLang="ko-KR" sz="2400" dirty="0"/>
              <a:t>/</a:t>
            </a:r>
            <a:r>
              <a:rPr lang="ko-KR" altLang="en-US" sz="2400" dirty="0">
                <a:highlight>
                  <a:srgbClr val="FFFF00"/>
                </a:highlight>
              </a:rPr>
              <a:t>기관</a:t>
            </a:r>
            <a:r>
              <a:rPr lang="ko-KR" altLang="en-US" sz="2400" dirty="0"/>
              <a:t>에서 </a:t>
            </a:r>
            <a:r>
              <a:rPr lang="en-US" altLang="ko-KR" sz="2400" dirty="0"/>
              <a:t>Open Source Compliance </a:t>
            </a:r>
            <a:r>
              <a:rPr lang="ko-KR" altLang="en-US" sz="2400" dirty="0"/>
              <a:t>업무를 담당하는 분이라면 참여가 가능합니다</a:t>
            </a:r>
            <a:r>
              <a:rPr lang="en-US" altLang="ko-KR" sz="2400" dirty="0"/>
              <a:t>. </a:t>
            </a:r>
          </a:p>
        </p:txBody>
      </p:sp>
      <p:sp>
        <p:nvSpPr>
          <p:cNvPr id="188" name="Google Shape;188;p25"/>
          <p:cNvSpPr txBox="1">
            <a:spLocks noGrp="1"/>
          </p:cNvSpPr>
          <p:nvPr>
            <p:ph type="sldNum" idx="12"/>
          </p:nvPr>
        </p:nvSpPr>
        <p:spPr>
          <a:xfrm>
            <a:off x="10048875" y="6235700"/>
            <a:ext cx="1305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E44931-A605-3941-BE75-2EF8D3FA4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762" y="2442816"/>
            <a:ext cx="7356475" cy="379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76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Open Source Security Assurance Guide (</a:t>
            </a:r>
            <a:r>
              <a:rPr lang="ko-KR" altLang="en-US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한국어 번역</a:t>
            </a:r>
            <a:r>
              <a:rPr lang="en-US" altLang="ko-KR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3200" b="0" i="0" u="none" strike="noStrike" cap="none" dirty="0">
              <a:solidFill>
                <a:srgbClr val="00B4C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838200" y="1414732"/>
            <a:ext cx="10515600" cy="4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lnSpc>
                <a:spcPct val="115000"/>
              </a:lnSpc>
              <a:spcBef>
                <a:spcPts val="0"/>
              </a:spcBef>
              <a:buSzPts val="2400"/>
            </a:pPr>
            <a:r>
              <a:rPr lang="en-US" altLang="ko-KR" sz="2000" dirty="0"/>
              <a:t>Original : </a:t>
            </a:r>
            <a:r>
              <a:rPr lang="en-US" altLang="ko-KR" sz="2000" dirty="0">
                <a:hlinkClick r:id="rId3"/>
              </a:rPr>
              <a:t>https://github.com/OpenChain-Project/SecurityAssuranceGuide</a:t>
            </a:r>
            <a:r>
              <a:rPr lang="en-US" altLang="ko-KR" sz="2000" dirty="0"/>
              <a:t> </a:t>
            </a:r>
          </a:p>
          <a:p>
            <a:pPr marL="228600" indent="-228600">
              <a:lnSpc>
                <a:spcPct val="115000"/>
              </a:lnSpc>
              <a:spcBef>
                <a:spcPts val="0"/>
              </a:spcBef>
              <a:buSzPts val="2400"/>
            </a:pPr>
            <a:endParaRPr lang="en-US" altLang="ko-KR" sz="2000" dirty="0"/>
          </a:p>
          <a:p>
            <a:pPr marL="228600" indent="-228600">
              <a:lnSpc>
                <a:spcPct val="115000"/>
              </a:lnSpc>
              <a:spcBef>
                <a:spcPts val="0"/>
              </a:spcBef>
              <a:buSzPts val="2400"/>
            </a:pPr>
            <a:endParaRPr lang="en-US" altLang="ko-KR" sz="2000" dirty="0"/>
          </a:p>
          <a:p>
            <a:pPr marL="228600" indent="-228600">
              <a:lnSpc>
                <a:spcPct val="115000"/>
              </a:lnSpc>
              <a:spcBef>
                <a:spcPts val="0"/>
              </a:spcBef>
              <a:buSzPts val="2400"/>
            </a:pPr>
            <a:endParaRPr lang="en-US" altLang="ko-KR" sz="2000" dirty="0"/>
          </a:p>
          <a:p>
            <a:pPr marL="228600" indent="-228600">
              <a:lnSpc>
                <a:spcPct val="115000"/>
              </a:lnSpc>
              <a:spcBef>
                <a:spcPts val="0"/>
              </a:spcBef>
              <a:buSzPts val="2400"/>
            </a:pPr>
            <a:endParaRPr lang="en-US" altLang="ko-KR" sz="2000" dirty="0"/>
          </a:p>
          <a:p>
            <a:pPr marL="228600" indent="-228600">
              <a:lnSpc>
                <a:spcPct val="115000"/>
              </a:lnSpc>
              <a:spcBef>
                <a:spcPts val="0"/>
              </a:spcBef>
              <a:buSzPts val="2400"/>
            </a:pPr>
            <a:endParaRPr lang="en-US" altLang="ko-KR" sz="2000" dirty="0"/>
          </a:p>
          <a:p>
            <a:pPr marL="228600" indent="-228600">
              <a:lnSpc>
                <a:spcPct val="115000"/>
              </a:lnSpc>
              <a:spcBef>
                <a:spcPts val="0"/>
              </a:spcBef>
              <a:buSzPts val="2400"/>
            </a:pPr>
            <a:endParaRPr lang="en-US" altLang="ko-KR" sz="2000" dirty="0"/>
          </a:p>
          <a:p>
            <a:pPr marL="228600" indent="-228600">
              <a:lnSpc>
                <a:spcPct val="115000"/>
              </a:lnSpc>
              <a:spcBef>
                <a:spcPts val="0"/>
              </a:spcBef>
              <a:buSzPts val="2400"/>
            </a:pPr>
            <a:endParaRPr lang="en-US" altLang="ko-KR" sz="2000" dirty="0"/>
          </a:p>
          <a:p>
            <a:pPr marL="228600" indent="-228600">
              <a:lnSpc>
                <a:spcPct val="115000"/>
              </a:lnSpc>
              <a:spcBef>
                <a:spcPts val="0"/>
              </a:spcBef>
              <a:buSzPts val="2400"/>
            </a:pPr>
            <a:endParaRPr lang="en-US" altLang="ko-KR" sz="2000" dirty="0"/>
          </a:p>
          <a:p>
            <a:pPr marL="228600" indent="-228600">
              <a:lnSpc>
                <a:spcPct val="115000"/>
              </a:lnSpc>
              <a:spcBef>
                <a:spcPts val="0"/>
              </a:spcBef>
              <a:buSzPts val="2400"/>
            </a:pPr>
            <a:endParaRPr lang="en-US" altLang="ko-KR" sz="2000" dirty="0"/>
          </a:p>
          <a:p>
            <a:pPr marL="228600" indent="-228600">
              <a:lnSpc>
                <a:spcPct val="115000"/>
              </a:lnSpc>
              <a:spcBef>
                <a:spcPts val="0"/>
              </a:spcBef>
              <a:buSzPts val="2400"/>
            </a:pPr>
            <a:endParaRPr lang="en-US" altLang="ko-KR" sz="2000" dirty="0"/>
          </a:p>
          <a:p>
            <a:pPr marL="228600" indent="-228600">
              <a:lnSpc>
                <a:spcPct val="115000"/>
              </a:lnSpc>
              <a:spcBef>
                <a:spcPts val="0"/>
              </a:spcBef>
              <a:buSzPts val="2400"/>
            </a:pPr>
            <a:r>
              <a:rPr lang="ko-KR" altLang="en-US" sz="2000" dirty="0"/>
              <a:t>한국어 번역</a:t>
            </a:r>
            <a:r>
              <a:rPr lang="en-US" altLang="ko-KR" sz="2000" dirty="0"/>
              <a:t>:</a:t>
            </a:r>
            <a:r>
              <a:rPr lang="ko-KR" altLang="en-US" sz="2000" dirty="0"/>
              <a:t> </a:t>
            </a:r>
            <a:r>
              <a:rPr lang="en-US" altLang="ko-KR" sz="2000" dirty="0">
                <a:hlinkClick r:id="rId4"/>
              </a:rPr>
              <a:t>https://github.com/OpenChain-KWG/OpenChainSecurityAssuranceReferenceGuide</a:t>
            </a:r>
            <a:r>
              <a:rPr lang="ko-KR" altLang="en-US" sz="2000" dirty="0"/>
              <a:t> </a:t>
            </a:r>
            <a:endParaRPr lang="en-US" altLang="ko-KR" sz="2000" dirty="0"/>
          </a:p>
        </p:txBody>
      </p:sp>
      <p:sp>
        <p:nvSpPr>
          <p:cNvPr id="188" name="Google Shape;188;p25"/>
          <p:cNvSpPr txBox="1">
            <a:spLocks noGrp="1"/>
          </p:cNvSpPr>
          <p:nvPr>
            <p:ph type="sldNum" idx="12"/>
          </p:nvPr>
        </p:nvSpPr>
        <p:spPr>
          <a:xfrm>
            <a:off x="10048875" y="6235700"/>
            <a:ext cx="1305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F23EE9-1DD1-D241-9AD0-0664EC670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531" y="1875729"/>
            <a:ext cx="7938938" cy="310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7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200" dirty="0"/>
              <a:t>ISO/IEC 5230 </a:t>
            </a:r>
            <a:r>
              <a:rPr lang="ko-KR" altLang="en-US" sz="3200" dirty="0"/>
              <a:t>인증 선언</a:t>
            </a:r>
            <a:endParaRPr sz="3200" b="0" i="0" u="none" strike="noStrike" cap="none" dirty="0">
              <a:solidFill>
                <a:srgbClr val="00B4C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838200" y="1414732"/>
            <a:ext cx="10515600" cy="4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lnSpc>
                <a:spcPct val="115000"/>
              </a:lnSpc>
              <a:spcBef>
                <a:spcPts val="0"/>
              </a:spcBef>
            </a:pPr>
            <a:r>
              <a:rPr lang="ko-KR" altLang="en-US" sz="2400" dirty="0"/>
              <a:t>삼성전자 </a:t>
            </a:r>
            <a:r>
              <a:rPr lang="en-US" altLang="ko-KR" sz="2400" dirty="0"/>
              <a:t>(2021-07-07)</a:t>
            </a:r>
          </a:p>
        </p:txBody>
      </p:sp>
      <p:sp>
        <p:nvSpPr>
          <p:cNvPr id="188" name="Google Shape;188;p25"/>
          <p:cNvSpPr txBox="1">
            <a:spLocks noGrp="1"/>
          </p:cNvSpPr>
          <p:nvPr>
            <p:ph type="sldNum" idx="12"/>
          </p:nvPr>
        </p:nvSpPr>
        <p:spPr>
          <a:xfrm>
            <a:off x="10048875" y="6235700"/>
            <a:ext cx="1305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688D63-EB9C-F941-9FB2-4F9D4449D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988406"/>
            <a:ext cx="7781925" cy="415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91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200" dirty="0"/>
              <a:t>ISO/IEC 5230 </a:t>
            </a:r>
            <a:r>
              <a:rPr lang="ko-KR" altLang="en-US" sz="3200" dirty="0"/>
              <a:t>인증 선언</a:t>
            </a:r>
            <a:endParaRPr sz="3200" b="0" i="0" u="none" strike="noStrike" cap="none" dirty="0">
              <a:solidFill>
                <a:srgbClr val="00B4C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838200" y="1414732"/>
            <a:ext cx="10515600" cy="4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lnSpc>
                <a:spcPct val="115000"/>
              </a:lnSpc>
              <a:spcBef>
                <a:spcPts val="0"/>
              </a:spcBef>
            </a:pPr>
            <a:r>
              <a:rPr lang="en-US" altLang="ko-KR" sz="2400" dirty="0"/>
              <a:t>SK</a:t>
            </a:r>
            <a:r>
              <a:rPr lang="ko-KR" altLang="en-US" sz="2400" dirty="0"/>
              <a:t>텔레콤 </a:t>
            </a:r>
            <a:r>
              <a:rPr lang="en-US" altLang="ko-KR" sz="2400" dirty="0"/>
              <a:t>(2021-09-08)</a:t>
            </a:r>
          </a:p>
        </p:txBody>
      </p:sp>
      <p:sp>
        <p:nvSpPr>
          <p:cNvPr id="188" name="Google Shape;188;p25"/>
          <p:cNvSpPr txBox="1">
            <a:spLocks noGrp="1"/>
          </p:cNvSpPr>
          <p:nvPr>
            <p:ph type="sldNum" idx="12"/>
          </p:nvPr>
        </p:nvSpPr>
        <p:spPr>
          <a:xfrm>
            <a:off x="10048875" y="6235700"/>
            <a:ext cx="1305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E9726E-6699-484B-A9D3-5C4EDBFAEFEF}"/>
              </a:ext>
            </a:extLst>
          </p:cNvPr>
          <p:cNvSpPr txBox="1"/>
          <p:nvPr/>
        </p:nvSpPr>
        <p:spPr>
          <a:xfrm>
            <a:off x="247650" y="48958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KR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FBE771-49AC-0F42-97E8-96C70786B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938" y="1995800"/>
            <a:ext cx="7400123" cy="42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26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Sub Group </a:t>
            </a:r>
            <a:r>
              <a:rPr lang="ko-KR" altLang="en-US" sz="3200" dirty="0"/>
              <a:t>활동</a:t>
            </a:r>
            <a:endParaRPr sz="3200" b="0" i="0" u="none" strike="noStrike" cap="none" dirty="0">
              <a:solidFill>
                <a:srgbClr val="00B4C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838200" y="1414732"/>
            <a:ext cx="10515600" cy="4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>
              <a:lnSpc>
                <a:spcPct val="115000"/>
              </a:lnSpc>
              <a:spcBef>
                <a:spcPts val="0"/>
              </a:spcBef>
              <a:buSzPts val="2400"/>
            </a:pPr>
            <a:r>
              <a:rPr lang="ko-KR" altLang="en-US" sz="2000" dirty="0"/>
              <a:t>운영진 </a:t>
            </a:r>
            <a:r>
              <a:rPr lang="en-US" altLang="ko-KR" sz="2000" dirty="0"/>
              <a:t>(Planning Group) </a:t>
            </a:r>
            <a:r>
              <a:rPr lang="ko-KR" altLang="en-US" sz="2000" dirty="0"/>
              <a:t>모임</a:t>
            </a:r>
            <a:endParaRPr lang="en-US" altLang="ko-KR" sz="2000" dirty="0"/>
          </a:p>
          <a:p>
            <a:pPr marL="685800" lvl="1" indent="-228600">
              <a:lnSpc>
                <a:spcPct val="115000"/>
              </a:lnSpc>
              <a:spcBef>
                <a:spcPts val="0"/>
              </a:spcBef>
            </a:pPr>
            <a:r>
              <a:rPr lang="en-US" altLang="ko-KR" sz="1600" dirty="0">
                <a:hlinkClick r:id="rId3"/>
              </a:rPr>
              <a:t>https://openchain-project.github.io/OpenChain-KWG/subgroup/planning/2021/3rd-meeting/</a:t>
            </a:r>
            <a:r>
              <a:rPr lang="en-US" altLang="ko-KR" sz="1600" dirty="0"/>
              <a:t> </a:t>
            </a:r>
          </a:p>
          <a:p>
            <a:pPr marL="685800" lvl="1" indent="-228600">
              <a:lnSpc>
                <a:spcPct val="115000"/>
              </a:lnSpc>
              <a:spcBef>
                <a:spcPts val="0"/>
              </a:spcBef>
            </a:pPr>
            <a:r>
              <a:rPr lang="ko-KR" altLang="en-US" sz="1600" dirty="0"/>
              <a:t>거버넌스</a:t>
            </a:r>
            <a:r>
              <a:rPr lang="en-US" altLang="ko-KR" sz="1600" dirty="0"/>
              <a:t> </a:t>
            </a:r>
            <a:r>
              <a:rPr lang="ko-KR" altLang="en-US" sz="1600" dirty="0"/>
              <a:t>논의 </a:t>
            </a:r>
            <a:r>
              <a:rPr lang="en-US" altLang="ko-KR" sz="1600" dirty="0"/>
              <a:t>/</a:t>
            </a:r>
            <a:r>
              <a:rPr lang="ko-KR" altLang="en-US" sz="1600" dirty="0"/>
              <a:t> </a:t>
            </a:r>
            <a:r>
              <a:rPr lang="en-US" altLang="ko-KR" sz="1600" dirty="0"/>
              <a:t>11</a:t>
            </a:r>
            <a:r>
              <a:rPr lang="ko-KR" altLang="en-US" sz="1600" dirty="0"/>
              <a:t>차 모임 준비</a:t>
            </a:r>
            <a:endParaRPr lang="en-US" altLang="ko-KR" sz="1600" dirty="0"/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altLang="ko-KR" sz="1600" dirty="0"/>
          </a:p>
        </p:txBody>
      </p:sp>
      <p:sp>
        <p:nvSpPr>
          <p:cNvPr id="188" name="Google Shape;188;p25"/>
          <p:cNvSpPr txBox="1">
            <a:spLocks noGrp="1"/>
          </p:cNvSpPr>
          <p:nvPr>
            <p:ph type="sldNum" idx="12"/>
          </p:nvPr>
        </p:nvSpPr>
        <p:spPr>
          <a:xfrm>
            <a:off x="10048875" y="6235700"/>
            <a:ext cx="1305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photo">
            <a:extLst>
              <a:ext uri="{FF2B5EF4-FFF2-40B4-BE49-F238E27FC236}">
                <a16:creationId xmlns:a16="http://schemas.microsoft.com/office/drawing/2014/main" id="{55C5408D-1D9B-4242-BC03-DB8A45965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376" y="2443911"/>
            <a:ext cx="6639248" cy="369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606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Tooling subgroup</a:t>
            </a:r>
            <a:endParaRPr sz="3200" b="0" i="0" u="none" strike="noStrike" cap="none" dirty="0">
              <a:solidFill>
                <a:srgbClr val="00B4C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838200" y="1414732"/>
            <a:ext cx="10515600" cy="4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lnSpc>
                <a:spcPct val="115000"/>
              </a:lnSpc>
              <a:spcBef>
                <a:spcPts val="0"/>
              </a:spcBef>
              <a:buSzPts val="2400"/>
            </a:pPr>
            <a:r>
              <a:rPr lang="ko-KR" altLang="en-US" sz="2000" dirty="0"/>
              <a:t>오픈소스 도구 소개</a:t>
            </a:r>
            <a:endParaRPr lang="en-US" altLang="ko-KR" sz="2000" dirty="0"/>
          </a:p>
          <a:p>
            <a:pPr marL="228600" indent="-228600">
              <a:lnSpc>
                <a:spcPct val="115000"/>
              </a:lnSpc>
              <a:spcBef>
                <a:spcPts val="0"/>
              </a:spcBef>
              <a:buSzPts val="2400"/>
            </a:pPr>
            <a:endParaRPr lang="en-US" altLang="ko-KR" sz="2000" dirty="0"/>
          </a:p>
          <a:p>
            <a:pPr marL="228600" indent="-228600">
              <a:lnSpc>
                <a:spcPct val="115000"/>
              </a:lnSpc>
              <a:spcBef>
                <a:spcPts val="0"/>
              </a:spcBef>
              <a:buSzPts val="2400"/>
            </a:pPr>
            <a:endParaRPr lang="en-US" altLang="ko-KR" sz="2000" dirty="0"/>
          </a:p>
          <a:p>
            <a:pPr marL="228600" indent="-228600">
              <a:lnSpc>
                <a:spcPct val="115000"/>
              </a:lnSpc>
              <a:spcBef>
                <a:spcPts val="0"/>
              </a:spcBef>
              <a:buSzPts val="2400"/>
            </a:pPr>
            <a:r>
              <a:rPr lang="en-US" altLang="ko-KR" sz="2000" dirty="0"/>
              <a:t>Open Source Compliance Automation and Interoperability</a:t>
            </a:r>
          </a:p>
        </p:txBody>
      </p:sp>
      <p:sp>
        <p:nvSpPr>
          <p:cNvPr id="188" name="Google Shape;188;p25"/>
          <p:cNvSpPr txBox="1">
            <a:spLocks noGrp="1"/>
          </p:cNvSpPr>
          <p:nvPr>
            <p:ph type="sldNum" idx="12"/>
          </p:nvPr>
        </p:nvSpPr>
        <p:spPr>
          <a:xfrm>
            <a:off x="10048875" y="6235700"/>
            <a:ext cx="1305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3834E8-4CF4-204F-859C-CB9BD9F9D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3038417"/>
            <a:ext cx="101854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02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err="1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OpenChain</a:t>
            </a:r>
            <a:r>
              <a:rPr lang="en-US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 KWG Charter </a:t>
            </a:r>
            <a:endParaRPr sz="3200" b="0" i="0" u="none" strike="noStrike" cap="none" dirty="0">
              <a:solidFill>
                <a:srgbClr val="00B4C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838200" y="1414732"/>
            <a:ext cx="10515600" cy="4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>
              <a:lnSpc>
                <a:spcPct val="115000"/>
              </a:lnSpc>
              <a:spcBef>
                <a:spcPts val="0"/>
              </a:spcBef>
              <a:buSzPts val="2400"/>
            </a:pPr>
            <a:r>
              <a:rPr lang="ko-KR" altLang="en-US" sz="2000" dirty="0"/>
              <a:t>거버넌스 문서화 시도</a:t>
            </a:r>
            <a:r>
              <a:rPr lang="en-US" altLang="ko-KR" sz="2000" dirty="0"/>
              <a:t> (pending…)</a:t>
            </a:r>
          </a:p>
          <a:p>
            <a:pPr marL="685800" lvl="1" indent="-228600">
              <a:lnSpc>
                <a:spcPct val="115000"/>
              </a:lnSpc>
              <a:spcBef>
                <a:spcPts val="0"/>
              </a:spcBef>
            </a:pPr>
            <a:endParaRPr lang="en-US" altLang="ko-KR" sz="1600" dirty="0"/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altLang="ko-KR" sz="1600" dirty="0"/>
          </a:p>
        </p:txBody>
      </p:sp>
      <p:sp>
        <p:nvSpPr>
          <p:cNvPr id="188" name="Google Shape;188;p25"/>
          <p:cNvSpPr txBox="1">
            <a:spLocks noGrp="1"/>
          </p:cNvSpPr>
          <p:nvPr>
            <p:ph type="sldNum" idx="12"/>
          </p:nvPr>
        </p:nvSpPr>
        <p:spPr>
          <a:xfrm>
            <a:off x="10048875" y="6235700"/>
            <a:ext cx="1305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FC7D15-688A-5B49-B4B1-37DE81C52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" y="1761028"/>
            <a:ext cx="9353550" cy="483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34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Blog Update : </a:t>
            </a:r>
            <a:r>
              <a:rPr lang="ko-KR" altLang="en-US" sz="3200" b="0" i="0" u="none" strike="noStrike" cap="none" dirty="0">
                <a:solidFill>
                  <a:srgbClr val="00B4C2"/>
                </a:solidFill>
                <a:latin typeface="Calibri"/>
                <a:ea typeface="Calibri"/>
                <a:cs typeface="Calibri"/>
                <a:sym typeface="Calibri"/>
              </a:rPr>
              <a:t>개발자 소통 커뮤니티 </a:t>
            </a:r>
            <a:r>
              <a:rPr lang="en-US" sz="3200" dirty="0"/>
              <a:t>DEVOCEAN </a:t>
            </a:r>
            <a:r>
              <a:rPr lang="ko-KR" altLang="en-US" sz="3200" dirty="0"/>
              <a:t>론칭</a:t>
            </a:r>
            <a:endParaRPr sz="3200" b="0" i="0" u="none" strike="noStrike" cap="none" dirty="0">
              <a:solidFill>
                <a:srgbClr val="00B4C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838200" y="1414732"/>
            <a:ext cx="10515600" cy="4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>
              <a:lnSpc>
                <a:spcPct val="115000"/>
              </a:lnSpc>
              <a:spcBef>
                <a:spcPts val="0"/>
              </a:spcBef>
              <a:buSzPts val="2400"/>
            </a:pPr>
            <a:r>
              <a:rPr lang="en-US" altLang="ko-KR" sz="2000" dirty="0">
                <a:hlinkClick r:id="rId3"/>
              </a:rPr>
              <a:t>https://openchain-project.github.io/OpenChain-KWG/blog/news/20210614-devocean/</a:t>
            </a:r>
            <a:r>
              <a:rPr lang="ko-KR" altLang="en-US" sz="2000" dirty="0"/>
              <a:t> </a:t>
            </a:r>
            <a:endParaRPr lang="en-US" altLang="ko-KR" sz="2000" dirty="0"/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altLang="ko-KR" sz="1600" dirty="0"/>
          </a:p>
        </p:txBody>
      </p:sp>
      <p:sp>
        <p:nvSpPr>
          <p:cNvPr id="188" name="Google Shape;188;p25"/>
          <p:cNvSpPr txBox="1">
            <a:spLocks noGrp="1"/>
          </p:cNvSpPr>
          <p:nvPr>
            <p:ph type="sldNum" idx="12"/>
          </p:nvPr>
        </p:nvSpPr>
        <p:spPr>
          <a:xfrm>
            <a:off x="10048875" y="6235700"/>
            <a:ext cx="1305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0E3E75-1480-6E41-B312-3821A8ED9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249" y="1924889"/>
            <a:ext cx="7519502" cy="44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68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8532</TotalTime>
  <Words>243</Words>
  <Application>Microsoft Macintosh PowerPoint</Application>
  <PresentationFormat>Widescreen</PresentationFormat>
  <Paragraphs>52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Calibri</vt:lpstr>
      <vt:lpstr>Arial</vt:lpstr>
      <vt:lpstr>Office Theme</vt:lpstr>
      <vt:lpstr>2021년 3분기 Update</vt:lpstr>
      <vt:lpstr>멤버 조건 변경</vt:lpstr>
      <vt:lpstr>Open Source Security Assurance Guide (한국어 번역)</vt:lpstr>
      <vt:lpstr>ISO/IEC 5230 인증 선언</vt:lpstr>
      <vt:lpstr>ISO/IEC 5230 인증 선언</vt:lpstr>
      <vt:lpstr>Sub Group 활동</vt:lpstr>
      <vt:lpstr>Tooling subgroup</vt:lpstr>
      <vt:lpstr>OpenChain KWG Charter </vt:lpstr>
      <vt:lpstr>Blog Update : 개발자 소통 커뮤니티 DEVOCEAN 론칭</vt:lpstr>
      <vt:lpstr>Blog Update : 오픈소스 관리 도구 “포스라이트” 공개</vt:lpstr>
      <vt:lpstr>Blog Update : 오픈소스 관리서비스 ‘올리브’ 정식 출시</vt:lpstr>
      <vt:lpstr>Blog Update : GPLv2도 설치정보를 요구한다고?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64</cp:revision>
  <dcterms:modified xsi:type="dcterms:W3CDTF">2021-10-03T03:43:16Z</dcterms:modified>
</cp:coreProperties>
</file>