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442" r:id="rId2"/>
    <p:sldId id="493" r:id="rId3"/>
    <p:sldId id="561" r:id="rId4"/>
    <p:sldId id="505" r:id="rId5"/>
    <p:sldId id="507" r:id="rId6"/>
    <p:sldId id="483" r:id="rId7"/>
    <p:sldId id="588" r:id="rId8"/>
    <p:sldId id="492" r:id="rId9"/>
    <p:sldId id="582" r:id="rId10"/>
    <p:sldId id="583" r:id="rId11"/>
    <p:sldId id="538" r:id="rId12"/>
    <p:sldId id="569" r:id="rId13"/>
    <p:sldId id="576" r:id="rId14"/>
    <p:sldId id="310" r:id="rId15"/>
    <p:sldId id="584" r:id="rId16"/>
    <p:sldId id="300" r:id="rId17"/>
    <p:sldId id="288" r:id="rId18"/>
    <p:sldId id="309" r:id="rId19"/>
    <p:sldId id="307" r:id="rId20"/>
    <p:sldId id="589" r:id="rId21"/>
    <p:sldId id="585" r:id="rId22"/>
    <p:sldId id="575" r:id="rId23"/>
    <p:sldId id="577" r:id="rId24"/>
    <p:sldId id="287" r:id="rId25"/>
  </p:sldIdLst>
  <p:sldSz cx="12192000" cy="6858000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Coughlan" initials="" lastIdx="2" clrIdx="0"/>
  <p:cmAuthor id="2" name="Jory Burso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8"/>
    <a:srgbClr val="5B9BD5"/>
    <a:srgbClr val="00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/>
    <p:restoredTop sz="97030" autoAdjust="0"/>
  </p:normalViewPr>
  <p:slideViewPr>
    <p:cSldViewPr snapToGrid="0">
      <p:cViewPr varScale="1">
        <p:scale>
          <a:sx n="116" d="100"/>
          <a:sy n="116" d="100"/>
        </p:scale>
        <p:origin x="5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8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B0BC92-4238-F453-1F53-E86656531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0DEDD-5DBA-F416-6D2C-39ECA77FF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56D3-8C84-1147-B9A3-CE724532DF2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309F6-2B6D-FF19-2B82-3D74B9935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287B7-23CE-BC1A-3407-0D365A75B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853C-5C5F-5341-A655-0FF59FB8E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2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15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39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beb37c3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beb37c3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6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2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beb37c3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beb37c3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91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733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89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51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092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51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4aaa076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4aaa076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54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beb37c3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beb37c3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794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0b78de9d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a0b78de9d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8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6cbe31e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6cbe31e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78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beb37c3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beb37c3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89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71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58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4aaa076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4aaa076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0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4aaa076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4aaa076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58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bbeb37c3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7bbeb37c3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39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bbeb37c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7bbeb37c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56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>
  <p:cSld name="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14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0DBA27E7-6925-3831-89E6-C571EFA1C80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" name="Google Shape;109;p16">
            <a:extLst>
              <a:ext uri="{FF2B5EF4-FFF2-40B4-BE49-F238E27FC236}">
                <a16:creationId xmlns:a16="http://schemas.microsoft.com/office/drawing/2014/main" id="{C19A336B-8553-FA6C-405C-C7617ED82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E2BA09E-FBED-F3ED-6FBF-ACFF2B948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921" y="118717"/>
            <a:ext cx="2053112" cy="1175115"/>
          </a:xfrm>
          <a:prstGeom prst="rect">
            <a:avLst/>
          </a:prstGeom>
        </p:spPr>
      </p:pic>
      <p:pic>
        <p:nvPicPr>
          <p:cNvPr id="5" name="Picture 4" descr="A picture containing graphics, clipart, black and white, cartoon&#10;&#10;Description automatically generated">
            <a:extLst>
              <a:ext uri="{FF2B5EF4-FFF2-40B4-BE49-F238E27FC236}">
                <a16:creationId xmlns:a16="http://schemas.microsoft.com/office/drawing/2014/main" id="{FF7F76EF-038E-99D6-673D-5CD739E53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7189" y="4860235"/>
            <a:ext cx="2983062" cy="18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0DBA27E7-6925-3831-89E6-C571EFA1C80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" name="Google Shape;109;p16">
            <a:extLst>
              <a:ext uri="{FF2B5EF4-FFF2-40B4-BE49-F238E27FC236}">
                <a16:creationId xmlns:a16="http://schemas.microsoft.com/office/drawing/2014/main" id="{C19A336B-8553-FA6C-405C-C7617ED82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E2BA09E-FBED-F3ED-6FBF-ACFF2B948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921" y="118717"/>
            <a:ext cx="2053112" cy="1175115"/>
          </a:xfrm>
          <a:prstGeom prst="rect">
            <a:avLst/>
          </a:prstGeom>
        </p:spPr>
      </p:pic>
      <p:pic>
        <p:nvPicPr>
          <p:cNvPr id="5" name="Picture 4" descr="A picture containing penguin, sketch, flightless bird, cartoon&#10;&#10;Description automatically generated">
            <a:extLst>
              <a:ext uri="{FF2B5EF4-FFF2-40B4-BE49-F238E27FC236}">
                <a16:creationId xmlns:a16="http://schemas.microsoft.com/office/drawing/2014/main" id="{D9F84FEE-2B4F-7A5C-E05F-5C276A1FB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3910" y="5078896"/>
            <a:ext cx="3058057" cy="16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4;p18">
            <a:extLst>
              <a:ext uri="{FF2B5EF4-FFF2-40B4-BE49-F238E27FC236}">
                <a16:creationId xmlns:a16="http://schemas.microsoft.com/office/drawing/2014/main" id="{3CDD71A4-CCAF-69BE-0E4F-7DF4EFEDD64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3780" y="6201600"/>
            <a:ext cx="1294373" cy="42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0A20619-15D8-90E6-79A1-C7F6474514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4075" y="1324539"/>
            <a:ext cx="9083849" cy="1924050"/>
          </a:xfrm>
          <a:prstGeom prst="rect">
            <a:avLst/>
          </a:prstGeom>
        </p:spPr>
      </p:pic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77279616-5272-A72B-9451-947417C659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998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sz="3200" i="0" u="none" strike="noStrike" cap="none">
                <a:solidFill>
                  <a:srgbClr val="003778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859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nguin, flightless bird, cartoon, adaalie penguin&#10;&#10;Description automatically generated">
            <a:extLst>
              <a:ext uri="{FF2B5EF4-FFF2-40B4-BE49-F238E27FC236}">
                <a16:creationId xmlns:a16="http://schemas.microsoft.com/office/drawing/2014/main" id="{F1D6C79F-CAE8-188D-3921-EA71C667F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9212" y="4532243"/>
            <a:ext cx="3927308" cy="2095823"/>
          </a:xfrm>
          <a:prstGeom prst="rect">
            <a:avLst/>
          </a:prstGeom>
        </p:spPr>
      </p:pic>
      <p:pic>
        <p:nvPicPr>
          <p:cNvPr id="8" name="Google Shape;44;p18">
            <a:extLst>
              <a:ext uri="{FF2B5EF4-FFF2-40B4-BE49-F238E27FC236}">
                <a16:creationId xmlns:a16="http://schemas.microsoft.com/office/drawing/2014/main" id="{3CDD71A4-CCAF-69BE-0E4F-7DF4EFEDD64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3780" y="6201600"/>
            <a:ext cx="1294373" cy="42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91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4;p18">
            <a:extLst>
              <a:ext uri="{FF2B5EF4-FFF2-40B4-BE49-F238E27FC236}">
                <a16:creationId xmlns:a16="http://schemas.microsoft.com/office/drawing/2014/main" id="{3CDD71A4-CCAF-69BE-0E4F-7DF4EFEDD64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3780" y="6201600"/>
            <a:ext cx="1294373" cy="42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9A54A7-678D-2264-346A-43347A63E4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0299" y="1403477"/>
            <a:ext cx="7891402" cy="4198225"/>
          </a:xfrm>
          <a:prstGeom prst="rect">
            <a:avLst/>
          </a:prstGeom>
        </p:spPr>
      </p:pic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0E2837CD-8ACB-9CBA-7979-7BC2D88E9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998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sz="3200" i="0" u="none" strike="noStrike" cap="none">
                <a:solidFill>
                  <a:srgbClr val="003778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70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1243921" y="5908223"/>
            <a:ext cx="965600" cy="96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 rot="10800000">
            <a:off x="10268701" y="5908267"/>
            <a:ext cx="975200" cy="97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7" name="Google Shape;67;p9"/>
          <p:cNvSpPr/>
          <p:nvPr/>
        </p:nvSpPr>
        <p:spPr>
          <a:xfrm>
            <a:off x="11224800" y="0"/>
            <a:ext cx="967200" cy="96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73800" y="1688600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780" y="6201600"/>
            <a:ext cx="1294373" cy="42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01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graphics, clipart, black and white, cartoon&#10;&#10;Description automatically generated">
            <a:extLst>
              <a:ext uri="{FF2B5EF4-FFF2-40B4-BE49-F238E27FC236}">
                <a16:creationId xmlns:a16="http://schemas.microsoft.com/office/drawing/2014/main" id="{7CBC9D7F-728B-4740-F662-043B3478D9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5535" y="4190451"/>
            <a:ext cx="4054716" cy="2534198"/>
          </a:xfrm>
          <a:prstGeom prst="rect">
            <a:avLst/>
          </a:prstGeom>
        </p:spPr>
      </p:pic>
      <p:sp>
        <p:nvSpPr>
          <p:cNvPr id="2" name="Google Shape;10;p15">
            <a:extLst>
              <a:ext uri="{FF2B5EF4-FFF2-40B4-BE49-F238E27FC236}">
                <a16:creationId xmlns:a16="http://schemas.microsoft.com/office/drawing/2014/main" id="{E2745F97-4770-C5F7-E342-64C306E89E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21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nguin, sketch, flightless bird, cartoon&#10;&#10;Description automatically generated">
            <a:extLst>
              <a:ext uri="{FF2B5EF4-FFF2-40B4-BE49-F238E27FC236}">
                <a16:creationId xmlns:a16="http://schemas.microsoft.com/office/drawing/2014/main" id="{490CB416-9B3E-5737-C32D-9D93078AD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6212" y="4286884"/>
            <a:ext cx="4545755" cy="2420042"/>
          </a:xfrm>
          <a:prstGeom prst="rect">
            <a:avLst/>
          </a:prstGeom>
        </p:spPr>
      </p:pic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;p15">
            <a:extLst>
              <a:ext uri="{FF2B5EF4-FFF2-40B4-BE49-F238E27FC236}">
                <a16:creationId xmlns:a16="http://schemas.microsoft.com/office/drawing/2014/main" id="{05230CC0-7E4B-96AF-22EC-650B8548FF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1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;p15">
            <a:extLst>
              <a:ext uri="{FF2B5EF4-FFF2-40B4-BE49-F238E27FC236}">
                <a16:creationId xmlns:a16="http://schemas.microsoft.com/office/drawing/2014/main" id="{21DA5977-6B74-0C30-99C5-022A74B2D6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28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s, clipart, black and white, cartoon&#10;&#10;Description automatically generated">
            <a:extLst>
              <a:ext uri="{FF2B5EF4-FFF2-40B4-BE49-F238E27FC236}">
                <a16:creationId xmlns:a16="http://schemas.microsoft.com/office/drawing/2014/main" id="{D9FFCFEC-93F3-D51F-8777-FA481DFDF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5535" y="4190451"/>
            <a:ext cx="4054716" cy="2534198"/>
          </a:xfrm>
          <a:prstGeom prst="rect">
            <a:avLst/>
          </a:prstGeom>
        </p:spPr>
      </p:pic>
      <p:sp>
        <p:nvSpPr>
          <p:cNvPr id="4" name="Google Shape;10;p15">
            <a:extLst>
              <a:ext uri="{FF2B5EF4-FFF2-40B4-BE49-F238E27FC236}">
                <a16:creationId xmlns:a16="http://schemas.microsoft.com/office/drawing/2014/main" id="{08C2542E-BB90-500C-AD17-DAEB48923B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8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784" y="5646707"/>
            <a:ext cx="159289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02" y="5496905"/>
            <a:ext cx="1440365" cy="82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penguin, sketch, flightless bird, cartoon&#10;&#10;Description automatically generated">
            <a:extLst>
              <a:ext uri="{FF2B5EF4-FFF2-40B4-BE49-F238E27FC236}">
                <a16:creationId xmlns:a16="http://schemas.microsoft.com/office/drawing/2014/main" id="{ABA69610-570A-8775-7C1A-5FA64A73A4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6212" y="4286884"/>
            <a:ext cx="4545755" cy="2420042"/>
          </a:xfrm>
          <a:prstGeom prst="rect">
            <a:avLst/>
          </a:prstGeom>
        </p:spPr>
      </p:pic>
      <p:sp>
        <p:nvSpPr>
          <p:cNvPr id="4" name="Google Shape;10;p15">
            <a:extLst>
              <a:ext uri="{FF2B5EF4-FFF2-40B4-BE49-F238E27FC236}">
                <a16:creationId xmlns:a16="http://schemas.microsoft.com/office/drawing/2014/main" id="{4D5B7B9B-3B91-AA89-48B7-69AE38048D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1635171"/>
            <a:ext cx="7859516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6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Width">
  <p:cSld name="Text Full Widt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998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sz="3200" i="0" u="none" strike="noStrike" cap="none">
                <a:solidFill>
                  <a:srgbClr val="003778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667" y="1172167"/>
            <a:ext cx="116340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24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4872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2267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2133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20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3C0CA-AF97-314A-AA44-08F61CE32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921" y="118804"/>
            <a:ext cx="2053112" cy="1175115"/>
          </a:xfrm>
          <a:prstGeom prst="rect">
            <a:avLst/>
          </a:prstGeom>
        </p:spPr>
      </p:pic>
      <p:pic>
        <p:nvPicPr>
          <p:cNvPr id="6" name="Google Shape;44;p18">
            <a:extLst>
              <a:ext uri="{FF2B5EF4-FFF2-40B4-BE49-F238E27FC236}">
                <a16:creationId xmlns:a16="http://schemas.microsoft.com/office/drawing/2014/main" id="{01DFF06F-6150-6AF4-A5D9-0F38FAD5932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3780" y="6201600"/>
            <a:ext cx="1294373" cy="42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3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B1CAA-E260-B8E3-337A-1279636B3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921" y="118804"/>
            <a:ext cx="2053112" cy="1175115"/>
          </a:xfrm>
          <a:prstGeom prst="rect">
            <a:avLst/>
          </a:prstGeom>
        </p:spPr>
      </p:pic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E1991CDC-4EFB-7115-AC4A-2E7515837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998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sz="3200" i="0" u="none" strike="noStrike" cap="none">
                <a:solidFill>
                  <a:srgbClr val="003778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59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 preserve="1" userDrawn="1">
  <p:cSld name="1_Section Header Dark 1">
    <p:bg>
      <p:bgPr>
        <a:gradFill>
          <a:gsLst>
            <a:gs pos="38000">
              <a:srgbClr val="003778"/>
            </a:gs>
            <a:gs pos="100000">
              <a:srgbClr val="076EB8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0DBA27E7-6925-3831-89E6-C571EFA1C80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" name="Google Shape;109;p16">
            <a:extLst>
              <a:ext uri="{FF2B5EF4-FFF2-40B4-BE49-F238E27FC236}">
                <a16:creationId xmlns:a16="http://schemas.microsoft.com/office/drawing/2014/main" id="{C19A336B-8553-FA6C-405C-C7617ED82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E2BA09E-FBED-F3ED-6FBF-ACFF2B948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921" y="118717"/>
            <a:ext cx="2053112" cy="11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8" r:id="rId2"/>
    <p:sldLayoutId id="2147483679" r:id="rId3"/>
    <p:sldLayoutId id="2147483674" r:id="rId4"/>
    <p:sldLayoutId id="2147483680" r:id="rId5"/>
    <p:sldLayoutId id="2147483681" r:id="rId6"/>
    <p:sldLayoutId id="2147483665" r:id="rId7"/>
    <p:sldLayoutId id="2147483673" r:id="rId8"/>
    <p:sldLayoutId id="2147483672" r:id="rId9"/>
    <p:sldLayoutId id="2147483682" r:id="rId10"/>
    <p:sldLayoutId id="2147483683" r:id="rId11"/>
    <p:sldLayoutId id="2147483677" r:id="rId12"/>
    <p:sldLayoutId id="2147483675" r:id="rId13"/>
    <p:sldLayoutId id="2147483676" r:id="rId14"/>
    <p:sldLayoutId id="214748368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377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openchainproject.org/featured/2023/09/14/webinar-5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License-Compliance-Specification/blob/master/2.1/en/openchainspec-2.1.m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OpenChain-Project/Security-Assurance-Specification/blob/main/Security-Assurance-Specification/1.1/en/openchain-security-specification-1.1.m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License-Compliance-Specification/blob/master/Official/en/3.0/openchain-license-compliance-3.0.m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OpenChain-Project/Security-Assurance-Specification/blob/main/Security-Assurance-Specification/2.0/en/openchain-security-specification-2.0.m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License-Compliance-Specification/issu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OpenChain-Project/Security-Assurance-Specification/issues/1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Contribution-Process-Specification/blob/main/1.0/en/1.0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penchainproject.org/news/2023/08/23/contribution-spec-kick-off" TargetMode="External"/><Relationship Id="rId4" Type="http://schemas.openxmlformats.org/officeDocument/2006/relationships/hyperlink" Target="https://github.com/OpenChain-Project/Contribution-Process-Specification/issues/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Telco-WG/blob/main/OpenChain%20Telco%20SBOM%20Specification.m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sts.openchainproject.org/g/telco/messages" TargetMode="External"/><Relationship Id="rId4" Type="http://schemas.openxmlformats.org/officeDocument/2006/relationships/hyperlink" Target="https://github.com/OpenChain-Project/Telco-WG/issu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Meeting-Minutes/tree/main/Slides" TargetMode="External"/><Relationship Id="rId2" Type="http://schemas.openxmlformats.org/officeDocument/2006/relationships/hyperlink" Target="https://www.openchainproject.org/participat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sts.openchainproject.org/g/specification" TargetMode="External"/><Relationship Id="rId4" Type="http://schemas.openxmlformats.org/officeDocument/2006/relationships/hyperlink" Target="https://www.openchainproject.org/new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de/en/digitale-transformation/open-source-software-management-and-compliance/open-source-software-current-trends-and-development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de/en/digitale-transformation/open-source-software-management-and-compliance/open-source-software-current-trends-and-development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6536-E540-45AD-550F-9DCF06160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OpenChain Project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1ACA41-C1D6-AD45-7F8F-725477264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Creating And Maintaining Standards For A Trusted Open Source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14772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>
                <a:solidFill>
                  <a:srgbClr val="003778"/>
                </a:solidFill>
              </a:rPr>
              <a:t>Key Developments</a:t>
            </a:r>
            <a:endParaRPr>
              <a:solidFill>
                <a:srgbClr val="00377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A2A4-80D1-9BDE-E5C4-A6E7F8E16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67" y="1743341"/>
            <a:ext cx="11634000" cy="4736425"/>
          </a:xfrm>
        </p:spPr>
        <p:txBody>
          <a:bodyPr/>
          <a:lstStyle/>
          <a:p>
            <a:r>
              <a:rPr lang="en-US" dirty="0"/>
              <a:t>ISO/IEC 18974:2023 is scheduled to be published in November 2023</a:t>
            </a:r>
          </a:p>
          <a:p>
            <a:endParaRPr lang="en-US" dirty="0"/>
          </a:p>
          <a:p>
            <a:r>
              <a:rPr lang="en-US" dirty="0"/>
              <a:t>A major Korean financial institute will be announcing adoption this month.</a:t>
            </a:r>
          </a:p>
        </p:txBody>
      </p:sp>
    </p:spTree>
    <p:extLst>
      <p:ext uri="{BB962C8B-B14F-4D97-AF65-F5344CB8AC3E}">
        <p14:creationId xmlns:p14="http://schemas.microsoft.com/office/powerpoint/2010/main" val="114514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beb37c32_1_1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>
                <a:latin typeface="Roboto Slab"/>
                <a:ea typeface="Roboto Slab"/>
                <a:cs typeface="Roboto Slab"/>
                <a:sym typeface="Roboto Slab"/>
              </a:rPr>
              <a:t>What Else Is Happening?</a:t>
            </a:r>
          </a:p>
        </p:txBody>
      </p:sp>
    </p:spTree>
    <p:extLst>
      <p:ext uri="{BB962C8B-B14F-4D97-AF65-F5344CB8AC3E}">
        <p14:creationId xmlns:p14="http://schemas.microsoft.com/office/powerpoint/2010/main" val="8187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 dirty="0">
                <a:solidFill>
                  <a:srgbClr val="003778"/>
                </a:solidFill>
              </a:rPr>
              <a:t>Continuing Our Educational Webinars</a:t>
            </a:r>
            <a:endParaRPr dirty="0">
              <a:solidFill>
                <a:srgbClr val="003778"/>
              </a:solidFill>
            </a:endParaRPr>
          </a:p>
        </p:txBody>
      </p:sp>
      <p:pic>
        <p:nvPicPr>
          <p:cNvPr id="4" name="Picture 3" descr="A screenshot of a webinar&#10;&#10;Description automatically generated">
            <a:extLst>
              <a:ext uri="{FF2B5EF4-FFF2-40B4-BE49-F238E27FC236}">
                <a16:creationId xmlns:a16="http://schemas.microsoft.com/office/drawing/2014/main" id="{51E0E513-B222-FA68-041B-0F00DD68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72163"/>
            <a:ext cx="7772400" cy="508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8938A-767E-C11D-1B92-99C4582B5038}"/>
              </a:ext>
            </a:extLst>
          </p:cNvPr>
          <p:cNvSpPr txBox="1"/>
          <p:nvPr/>
        </p:nvSpPr>
        <p:spPr>
          <a:xfrm>
            <a:off x="3388367" y="6310460"/>
            <a:ext cx="5415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https://www.openchainproject.org/featured/2023/09/14/webinar-56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4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beb37c32_1_1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>
                <a:latin typeface="+mn-lt"/>
                <a:ea typeface="Roboto Slab"/>
                <a:cs typeface="Roboto Slab"/>
                <a:sym typeface="Roboto Slab"/>
              </a:rPr>
              <a:t>Building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67795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4298-2C16-FF9F-FCA6-D86C2DB3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EC43-F4C1-9E13-0BBE-8C91A29C4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52396" indent="0">
              <a:buNone/>
            </a:pPr>
            <a:r>
              <a:rPr lang="en-US" dirty="0"/>
              <a:t>With the acceptance of ISO/IEC 18974 by ISO, we maintain two ISO standards:</a:t>
            </a:r>
          </a:p>
          <a:p>
            <a:r>
              <a:rPr lang="en-US" dirty="0"/>
              <a:t>ISO/IEC 5230 – open source license compliance process management</a:t>
            </a:r>
          </a:p>
          <a:p>
            <a:r>
              <a:rPr lang="en-US" dirty="0"/>
              <a:t>ISO/IEC 18974 – open source security assurance process management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OpenChain Project has evolved from credibility in </a:t>
            </a:r>
            <a:r>
              <a:rPr lang="en-US" i="1" dirty="0"/>
              <a:t>open source </a:t>
            </a:r>
            <a:r>
              <a:rPr lang="en-US" i="1" dirty="0" err="1"/>
              <a:t>licence</a:t>
            </a:r>
            <a:r>
              <a:rPr lang="en-US" i="1" dirty="0"/>
              <a:t> compliance process standardization </a:t>
            </a:r>
            <a:r>
              <a:rPr lang="en-US" dirty="0"/>
              <a:t>into having the </a:t>
            </a:r>
            <a:r>
              <a:rPr lang="en-US" b="1" i="1" dirty="0"/>
              <a:t>ability</a:t>
            </a:r>
            <a:r>
              <a:rPr lang="en-US" dirty="0"/>
              <a:t> to do various types of </a:t>
            </a:r>
            <a:r>
              <a:rPr lang="en-US" i="1" dirty="0"/>
              <a:t>open source business process standardization project</a:t>
            </a:r>
            <a:r>
              <a:rPr lang="en-US" dirty="0"/>
              <a:t>.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has strategic implications. </a:t>
            </a:r>
          </a:p>
          <a:p>
            <a:r>
              <a:rPr lang="en-US" dirty="0"/>
              <a:t>What do we do with our influence and potential?</a:t>
            </a:r>
          </a:p>
          <a:p>
            <a:r>
              <a:rPr lang="en-US" dirty="0"/>
              <a:t>How do we ensure value for our board members?</a:t>
            </a:r>
          </a:p>
          <a:p>
            <a:pPr marL="152396" indent="0">
              <a:buNone/>
            </a:pPr>
            <a:endParaRPr lang="en-US" dirty="0"/>
          </a:p>
          <a:p>
            <a:pPr marL="152396" indent="0" algn="ctr">
              <a:buNone/>
            </a:pPr>
            <a:r>
              <a:rPr lang="en-US" b="1" dirty="0"/>
              <a:t>Our mission remains building trust in the supply chain</a:t>
            </a:r>
            <a:br>
              <a:rPr lang="en-US" b="1" dirty="0"/>
            </a:br>
            <a:r>
              <a:rPr lang="en-US" b="1" dirty="0"/>
              <a:t>(reducing risk, saving money and time)</a:t>
            </a:r>
          </a:p>
        </p:txBody>
      </p:sp>
    </p:spTree>
    <p:extLst>
      <p:ext uri="{BB962C8B-B14F-4D97-AF65-F5344CB8AC3E}">
        <p14:creationId xmlns:p14="http://schemas.microsoft.com/office/powerpoint/2010/main" val="7511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The Global Community Collaborates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spcAft>
                <a:spcPts val="1600"/>
              </a:spcAft>
            </a:pPr>
            <a:r>
              <a:rPr lang="en-US" dirty="0"/>
              <a:t>We are working on the </a:t>
            </a:r>
            <a:r>
              <a:rPr lang="en-US" b="1" i="1" dirty="0"/>
              <a:t>proposals</a:t>
            </a:r>
            <a:r>
              <a:rPr lang="en-US" dirty="0"/>
              <a:t> for: </a:t>
            </a:r>
          </a:p>
          <a:p>
            <a:pPr marL="990575" lvl="1" indent="-380990">
              <a:spcAft>
                <a:spcPts val="1600"/>
              </a:spcAft>
            </a:pPr>
            <a:r>
              <a:rPr lang="en-US" sz="2400" dirty="0"/>
              <a:t>OpenChain License Compliance 3.0 (ISO/IEC 5230:2020 next gen)</a:t>
            </a:r>
          </a:p>
          <a:p>
            <a:pPr marL="990575" lvl="1" indent="-380990">
              <a:spcAft>
                <a:spcPts val="1600"/>
              </a:spcAft>
            </a:pPr>
            <a:r>
              <a:rPr lang="en-US" sz="2400" dirty="0"/>
              <a:t>OpenChain Security Assurance 2.0 (ISO/IEC 18974:2023 next gen) </a:t>
            </a:r>
          </a:p>
          <a:p>
            <a:pPr marL="990575" lvl="1" indent="-380990">
              <a:spcAft>
                <a:spcPts val="1600"/>
              </a:spcAft>
            </a:pPr>
            <a:r>
              <a:rPr lang="en-US" sz="2400" dirty="0"/>
              <a:t>OpenChain Contribution Process Management 1.0 (name TBD)</a:t>
            </a:r>
          </a:p>
          <a:p>
            <a:pPr marL="990575" lvl="1" indent="-380990">
              <a:spcAft>
                <a:spcPts val="1600"/>
              </a:spcAft>
            </a:pPr>
            <a:r>
              <a:rPr lang="en-US" sz="2400" dirty="0"/>
              <a:t>OpenChain SBOM Quality Specification 1.0 (Telco Work Group)</a:t>
            </a:r>
          </a:p>
          <a:p>
            <a:pPr marL="380990" indent="-380990">
              <a:spcAft>
                <a:spcPts val="1600"/>
              </a:spcAft>
            </a:pPr>
            <a:r>
              <a:rPr lang="en-US" dirty="0"/>
              <a:t>These will go before the OpenChain Steering Committee in early December for review.</a:t>
            </a:r>
          </a:p>
          <a:p>
            <a:pPr marL="380990" indent="-380990">
              <a:spcAft>
                <a:spcPts val="1600"/>
              </a:spcAft>
            </a:pPr>
            <a:r>
              <a:rPr lang="en-US" dirty="0"/>
              <a:t>The Steering Committee will provide formal guidance on where to go next.</a:t>
            </a:r>
          </a:p>
        </p:txBody>
      </p:sp>
    </p:spTree>
    <p:extLst>
      <p:ext uri="{BB962C8B-B14F-4D97-AF65-F5344CB8AC3E}">
        <p14:creationId xmlns:p14="http://schemas.microsoft.com/office/powerpoint/2010/main" val="117023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Current Versions of OpenChain Standards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latin typeface="+mn-lt"/>
              </a:rPr>
              <a:t>Licensing Specification (CURRENT VERSION, 2</a:t>
            </a:r>
            <a:r>
              <a:rPr lang="en-US" b="1" baseline="30000" dirty="0">
                <a:latin typeface="+mn-lt"/>
              </a:rPr>
              <a:t>nd</a:t>
            </a:r>
            <a:r>
              <a:rPr lang="en-US" b="1" dirty="0">
                <a:latin typeface="+mn-lt"/>
              </a:rPr>
              <a:t> Generation):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+mn-lt"/>
                <a:hlinkClick r:id="rId3"/>
              </a:rPr>
              <a:t>https://github.com/OpenChain-Project/License-Compliance-Specification/blob/master/2.1/en/openchainspec-2.1.md</a:t>
            </a:r>
            <a:r>
              <a:rPr lang="en-US" dirty="0">
                <a:latin typeface="+mn-lt"/>
              </a:rPr>
              <a:t>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latin typeface="+mn-lt"/>
              </a:rPr>
              <a:t>Security Specification (CURRENT VERSION, 1</a:t>
            </a:r>
            <a:r>
              <a:rPr lang="en-US" b="1" baseline="30000" dirty="0">
                <a:latin typeface="+mn-lt"/>
              </a:rPr>
              <a:t>st</a:t>
            </a:r>
            <a:r>
              <a:rPr lang="en-US" b="1" dirty="0">
                <a:latin typeface="+mn-lt"/>
              </a:rPr>
              <a:t> Generation):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+mn-lt"/>
                <a:hlinkClick r:id="rId4"/>
              </a:rPr>
              <a:t>https://github.com/OpenChain-Project/Security-Assurance-Specification/blob/main/Security-Assurance-Specification/1.1/en/openchain-security-specification-1.1.md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6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Draft Future Versions of Licensing / Security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latin typeface="+mn-lt"/>
              </a:rPr>
              <a:t>Licensing Specification (3</a:t>
            </a:r>
            <a:r>
              <a:rPr lang="en-US" b="1" baseline="30000" dirty="0">
                <a:latin typeface="+mn-lt"/>
              </a:rPr>
              <a:t>rd</a:t>
            </a:r>
            <a:r>
              <a:rPr lang="en-US" b="1" dirty="0">
                <a:latin typeface="+mn-lt"/>
              </a:rPr>
              <a:t> Generation Draft):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+mn-lt"/>
                <a:hlinkClick r:id="rId3"/>
              </a:rPr>
              <a:t>https://github.com/OpenChain-Project/License-Compliance-Specification/blob/master/Official/en/3.0/openchain-license-compliance-3.0.md</a:t>
            </a:r>
            <a:endParaRPr lang="en-US" b="1" dirty="0">
              <a:latin typeface="+mn-lt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latin typeface="+mn-lt"/>
              </a:rPr>
              <a:t>Security Specification (2</a:t>
            </a:r>
            <a:r>
              <a:rPr lang="en-US" b="1" baseline="30000" dirty="0">
                <a:latin typeface="+mn-lt"/>
              </a:rPr>
              <a:t>nd</a:t>
            </a:r>
            <a:r>
              <a:rPr lang="en-US" b="1" dirty="0">
                <a:latin typeface="+mn-lt"/>
              </a:rPr>
              <a:t> Generation Draft):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+mn-lt"/>
                <a:hlinkClick r:id="rId4"/>
              </a:rPr>
              <a:t>https://github.com/OpenChain-Project/Security-Assurance-Specification/blob/main/Security-Assurance-Specification/2.0/en/openchain-security-specification-2.0.md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91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Next Steps: Licensing / Security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0" fontAlgn="base">
              <a:buNone/>
            </a:pPr>
            <a:r>
              <a:rPr lang="en-US" b="1" dirty="0">
                <a:solidFill>
                  <a:srgbClr val="252525"/>
                </a:solidFill>
                <a:latin typeface="Roboto" panose="02000000000000000000" pitchFamily="2" charset="0"/>
              </a:rPr>
              <a:t>Open Issues</a:t>
            </a:r>
          </a:p>
          <a:p>
            <a:pPr marL="152396" indent="0" fontAlgn="base">
              <a:buNone/>
            </a:pPr>
            <a:r>
              <a:rPr lang="en-US" dirty="0">
                <a:solidFill>
                  <a:srgbClr val="252525"/>
                </a:solidFill>
                <a:latin typeface="Roboto" panose="02000000000000000000" pitchFamily="2" charset="0"/>
              </a:rPr>
              <a:t>Both the next generation License Compliance specification and the next generation Security Assurance specification have pre-existing open issues for review:</a:t>
            </a:r>
          </a:p>
          <a:p>
            <a:pPr algn="l" fontAlgn="base"/>
            <a: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</a:rPr>
              <a:t>Licensing:</a:t>
            </a:r>
            <a:b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</a:rPr>
            </a:br>
            <a: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  <a:hlinkClick r:id="rId3"/>
              </a:rPr>
              <a:t>https://github.com/OpenChain-Project/License-Compliance-Specification/issues/</a:t>
            </a:r>
            <a:endParaRPr lang="en-US" dirty="0">
              <a:solidFill>
                <a:srgbClr val="252525"/>
              </a:solidFill>
              <a:latin typeface="Roboto" panose="02000000000000000000" pitchFamily="2" charset="0"/>
            </a:endParaRPr>
          </a:p>
          <a:p>
            <a:pPr algn="l" fontAlgn="base"/>
            <a: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</a:rPr>
              <a:t>Security:</a:t>
            </a:r>
            <a:b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</a:rPr>
            </a:br>
            <a: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  <a:hlinkClick r:id="rId4"/>
              </a:rPr>
              <a:t>https://github.com/OpenChain-Project/Security-Assurance-Specification/issues/</a:t>
            </a:r>
            <a:r>
              <a:rPr lang="en-US" b="1" dirty="0">
                <a:solidFill>
                  <a:srgbClr val="252525"/>
                </a:solidFill>
                <a:latin typeface="Open Sans" panose="020B0606030504020204" pitchFamily="34" charset="0"/>
              </a:rPr>
              <a:t> </a:t>
            </a:r>
            <a:endParaRPr lang="en-US" dirty="0">
              <a:solidFill>
                <a:srgbClr val="252525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8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Proposed OpenChain Contribution Specification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80990" indent="-380990">
              <a:spcAft>
                <a:spcPts val="1600"/>
              </a:spcAft>
            </a:pPr>
            <a:r>
              <a:rPr lang="en-US" dirty="0">
                <a:latin typeface="+mn-lt"/>
              </a:rPr>
              <a:t>Contribution process community proposal – community editing underway: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  <a:hlinkClick r:id="rId3"/>
              </a:rPr>
              <a:t>https://github.com/OpenChain-Project/Contribution-Process-Specification/blob/main/1.0/en/1.0.md</a:t>
            </a:r>
            <a:r>
              <a:rPr lang="en-US" dirty="0">
                <a:latin typeface="+mn-lt"/>
              </a:rPr>
              <a:t> </a:t>
            </a:r>
            <a:endParaRPr lang="en-US" dirty="0">
              <a:latin typeface="+mn-lt"/>
              <a:ea typeface="Roboto Slab" pitchFamily="2" charset="0"/>
              <a:cs typeface="Roboto Slab" pitchFamily="2" charset="0"/>
            </a:endParaRPr>
          </a:p>
          <a:p>
            <a:pPr marL="380990" indent="-380990">
              <a:spcAft>
                <a:spcPts val="1600"/>
              </a:spcAft>
            </a:pPr>
            <a:r>
              <a:rPr lang="en-US" dirty="0">
                <a:latin typeface="+mn-lt"/>
                <a:ea typeface="Roboto Slab" pitchFamily="2" charset="0"/>
                <a:cs typeface="Roboto Slab" pitchFamily="2" charset="0"/>
              </a:rPr>
              <a:t>First GitHub Issue:</a:t>
            </a:r>
            <a:br>
              <a:rPr lang="en-US" dirty="0">
                <a:latin typeface="+mn-lt"/>
                <a:ea typeface="Roboto Slab" pitchFamily="2" charset="0"/>
                <a:cs typeface="Roboto Slab" pitchFamily="2" charset="0"/>
              </a:rPr>
            </a:br>
            <a:r>
              <a:rPr lang="en-US" dirty="0">
                <a:latin typeface="+mn-lt"/>
                <a:ea typeface="Roboto Slab" pitchFamily="2" charset="0"/>
                <a:cs typeface="Roboto Slab" pitchFamily="2" charset="0"/>
                <a:hlinkClick r:id="rId4"/>
              </a:rPr>
              <a:t>https://github.com/OpenChain-Project/Contribution-Process-Specification/issues/1</a:t>
            </a:r>
            <a:r>
              <a:rPr lang="en-US" dirty="0">
                <a:latin typeface="+mn-lt"/>
                <a:ea typeface="Roboto Slab" pitchFamily="2" charset="0"/>
                <a:cs typeface="Roboto Slab" pitchFamily="2" charset="0"/>
              </a:rPr>
              <a:t> </a:t>
            </a:r>
          </a:p>
          <a:p>
            <a:pPr marL="380990" indent="-380990">
              <a:spcAft>
                <a:spcPts val="1600"/>
              </a:spcAft>
            </a:pPr>
            <a:r>
              <a:rPr lang="en-US" dirty="0">
                <a:latin typeface="+mn-lt"/>
                <a:ea typeface="Roboto Slab" pitchFamily="2" charset="0"/>
                <a:cs typeface="Roboto Slab" pitchFamily="2" charset="0"/>
              </a:rPr>
              <a:t>Kick-Off Call:</a:t>
            </a:r>
            <a:br>
              <a:rPr lang="en-US" dirty="0">
                <a:latin typeface="+mn-lt"/>
                <a:ea typeface="Roboto Slab" pitchFamily="2" charset="0"/>
                <a:cs typeface="Roboto Slab" pitchFamily="2" charset="0"/>
              </a:rPr>
            </a:br>
            <a:r>
              <a:rPr lang="en-US" dirty="0">
                <a:latin typeface="+mn-lt"/>
                <a:ea typeface="Roboto Slab" pitchFamily="2" charset="0"/>
                <a:cs typeface="Roboto Slab" pitchFamily="2" charset="0"/>
                <a:hlinkClick r:id="rId5"/>
              </a:rPr>
              <a:t>https://www.openchainproject.org/news/2023/08/23/contribution-spec-kick-off</a:t>
            </a:r>
            <a:endParaRPr lang="en-US" dirty="0">
              <a:latin typeface="+mn-lt"/>
              <a:ea typeface="Roboto Slab" pitchFamily="2" charset="0"/>
              <a:cs typeface="Roboto Slab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B03F9-9D0E-AADB-7394-AE33EA322ABC}"/>
              </a:ext>
            </a:extLst>
          </p:cNvPr>
          <p:cNvSpPr txBox="1"/>
          <p:nvPr/>
        </p:nvSpPr>
        <p:spPr>
          <a:xfrm>
            <a:off x="2101771" y="6295466"/>
            <a:ext cx="798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https://www.synopsys.com/blogs/software-security/open-source-trends-ossra-report/ (2022)</a:t>
            </a:r>
            <a:endParaRPr lang="en-JP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93065-CDBE-7BFE-26F6-750C0F784FE9}"/>
              </a:ext>
            </a:extLst>
          </p:cNvPr>
          <p:cNvSpPr txBox="1"/>
          <p:nvPr/>
        </p:nvSpPr>
        <p:spPr>
          <a:xfrm>
            <a:off x="2304734" y="1596290"/>
            <a:ext cx="7582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Global Codebase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DB6CA-2611-DC69-3834-C9200DA72B4B}"/>
              </a:ext>
            </a:extLst>
          </p:cNvPr>
          <p:cNvSpPr txBox="1"/>
          <p:nvPr/>
        </p:nvSpPr>
        <p:spPr>
          <a:xfrm>
            <a:off x="2893837" y="2720172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Over 93% use open 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28B1C-56D0-0394-C902-B9CC6EACBE3E}"/>
              </a:ext>
            </a:extLst>
          </p:cNvPr>
          <p:cNvSpPr txBox="1"/>
          <p:nvPr/>
        </p:nvSpPr>
        <p:spPr>
          <a:xfrm>
            <a:off x="1825438" y="3591935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53% have license compliance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F1D91-B769-9CE5-A210-AC9B0EFF2D4A}"/>
              </a:ext>
            </a:extLst>
          </p:cNvPr>
          <p:cNvSpPr txBox="1"/>
          <p:nvPr/>
        </p:nvSpPr>
        <p:spPr>
          <a:xfrm>
            <a:off x="3108638" y="4463698"/>
            <a:ext cx="597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81% have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246234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 dirty="0">
                <a:solidFill>
                  <a:srgbClr val="003778"/>
                </a:solidFill>
              </a:rPr>
              <a:t>SBOM Quality</a:t>
            </a:r>
            <a:endParaRPr dirty="0">
              <a:solidFill>
                <a:srgbClr val="00377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A2A4-80D1-9BDE-E5C4-A6E7F8E16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OpenChain Telco Work Group has been working on a draft specification to describe a quality Software Bill of Materials:</a:t>
            </a:r>
            <a:br>
              <a:rPr lang="en-US" dirty="0"/>
            </a:br>
            <a:r>
              <a:rPr lang="en-US" dirty="0">
                <a:hlinkClick r:id="rId3"/>
              </a:rPr>
              <a:t>https://github.com/OpenChain-Project/Telco-WG/blob/main/OpenChain%20Telco%20SBOM%20Specification.md</a:t>
            </a:r>
            <a:r>
              <a:rPr lang="en-US" dirty="0"/>
              <a:t> </a:t>
            </a:r>
          </a:p>
          <a:p>
            <a:r>
              <a:rPr lang="en-US" dirty="0"/>
              <a:t>Everyone is welcome to open issues on GitHub for this:</a:t>
            </a:r>
            <a:br>
              <a:rPr lang="en-US" dirty="0"/>
            </a:br>
            <a:r>
              <a:rPr lang="en-US" dirty="0">
                <a:hlinkClick r:id="rId4"/>
              </a:rPr>
              <a:t>https://github.com/OpenChain-Project/Telco-WG/issues</a:t>
            </a:r>
            <a:r>
              <a:rPr lang="en-US" dirty="0"/>
              <a:t> </a:t>
            </a:r>
          </a:p>
          <a:p>
            <a:r>
              <a:rPr lang="en-US" dirty="0"/>
              <a:t>Please note: most of the discussion has happened on the Telco Work Group Mailing List, and they are currently discussing whether the draft spec should actually be an SPDX profile instead:</a:t>
            </a:r>
            <a:br>
              <a:rPr lang="en-US" dirty="0"/>
            </a:br>
            <a:r>
              <a:rPr lang="en-US" dirty="0">
                <a:hlinkClick r:id="rId5"/>
              </a:rPr>
              <a:t>https://lists.openchainproject.org/g/telco/messages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32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73A3D-E30E-8C99-628F-81B56C8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All This 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6A730-F547-1FA2-7F6B-9C42E0AD9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join our monthly North America / Europe and North America / Asia calls every month (two meetings per month):</a:t>
            </a:r>
            <a:br>
              <a:rPr lang="en-US" dirty="0"/>
            </a:br>
            <a:r>
              <a:rPr lang="en-US" dirty="0">
                <a:hlinkClick r:id="rId2"/>
              </a:rPr>
              <a:t>https://www.openchainproject.org/participate</a:t>
            </a:r>
            <a:r>
              <a:rPr lang="en-US" dirty="0"/>
              <a:t> </a:t>
            </a:r>
          </a:p>
          <a:p>
            <a:r>
              <a:rPr lang="en-US" dirty="0"/>
              <a:t>We publish the slides used for every meeting:</a:t>
            </a:r>
            <a:br>
              <a:rPr lang="en-US" dirty="0"/>
            </a:br>
            <a:r>
              <a:rPr lang="en-US" dirty="0">
                <a:hlinkClick r:id="rId3"/>
              </a:rPr>
              <a:t>https://github.com/OpenChain-Project/Meeting-Minutes/tree/main/Slides</a:t>
            </a:r>
            <a:r>
              <a:rPr lang="en-US" dirty="0"/>
              <a:t>  </a:t>
            </a:r>
          </a:p>
          <a:p>
            <a:r>
              <a:rPr lang="en-US" dirty="0"/>
              <a:t>We also publish a recording of every meeting:</a:t>
            </a:r>
            <a:br>
              <a:rPr lang="en-US" dirty="0"/>
            </a:br>
            <a:r>
              <a:rPr lang="en-US" dirty="0">
                <a:hlinkClick r:id="rId4"/>
              </a:rPr>
              <a:t>https://www.openchainproject.org/news</a:t>
            </a:r>
            <a:r>
              <a:rPr lang="en-US" dirty="0"/>
              <a:t> </a:t>
            </a:r>
          </a:p>
          <a:p>
            <a:r>
              <a:rPr lang="en-US" dirty="0"/>
              <a:t>You can also join our specification mailing list to follow everything by email:</a:t>
            </a:r>
            <a:br>
              <a:rPr lang="en-US" dirty="0"/>
            </a:br>
            <a:r>
              <a:rPr lang="en-US" dirty="0">
                <a:hlinkClick r:id="rId5"/>
              </a:rPr>
              <a:t>https://lists.openchainproject.org/g/specification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64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beb37c32_1_1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 err="1">
                <a:latin typeface="+mn-lt"/>
                <a:ea typeface="Roboto Slab"/>
                <a:cs typeface="Roboto Slab"/>
                <a:sym typeface="Roboto Slab"/>
              </a:rPr>
              <a:t>tl;dr</a:t>
            </a:r>
            <a:r>
              <a:rPr lang="en-US" dirty="0">
                <a:latin typeface="+mn-lt"/>
                <a:ea typeface="Roboto Slab"/>
                <a:cs typeface="Roboto Slab"/>
                <a:sym typeface="Roboto Slab"/>
              </a:rPr>
              <a:t>:</a:t>
            </a:r>
            <a:br>
              <a:rPr lang="en-US" dirty="0">
                <a:latin typeface="+mn-lt"/>
                <a:ea typeface="Roboto Slab"/>
                <a:cs typeface="Roboto Slab"/>
                <a:sym typeface="Roboto Slab"/>
              </a:rPr>
            </a:br>
            <a:r>
              <a:rPr lang="en-US" sz="4400" dirty="0">
                <a:latin typeface="+mn-lt"/>
                <a:ea typeface="Roboto Slab"/>
                <a:cs typeface="Roboto Slab"/>
                <a:sym typeface="Roboto Slab"/>
              </a:rPr>
              <a:t>Big Project, Big Community.</a:t>
            </a:r>
            <a:br>
              <a:rPr lang="en-US" sz="4400" dirty="0">
                <a:latin typeface="+mn-lt"/>
                <a:ea typeface="Roboto Slab"/>
                <a:cs typeface="Roboto Slab"/>
                <a:sym typeface="Roboto Slab"/>
              </a:rPr>
            </a:br>
            <a:r>
              <a:rPr lang="en-US" sz="4400" dirty="0">
                <a:latin typeface="+mn-lt"/>
                <a:ea typeface="Roboto Slab"/>
                <a:cs typeface="Roboto Slab"/>
                <a:sym typeface="Roboto Slab"/>
              </a:rPr>
              <a:t>Plenty Commercial Support Too.</a:t>
            </a:r>
          </a:p>
        </p:txBody>
      </p:sp>
    </p:spTree>
    <p:extLst>
      <p:ext uri="{BB962C8B-B14F-4D97-AF65-F5344CB8AC3E}">
        <p14:creationId xmlns:p14="http://schemas.microsoft.com/office/powerpoint/2010/main" val="56220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0b78de9d3_0_20"/>
          <p:cNvSpPr txBox="1">
            <a:spLocks noGrp="1"/>
          </p:cNvSpPr>
          <p:nvPr>
            <p:ph type="title"/>
          </p:nvPr>
        </p:nvSpPr>
        <p:spPr>
          <a:xfrm>
            <a:off x="311667" y="239767"/>
            <a:ext cx="998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 dirty="0"/>
              <a:t>Global </a:t>
            </a:r>
            <a:r>
              <a:rPr lang="en-US" dirty="0">
                <a:solidFill>
                  <a:srgbClr val="003778"/>
                </a:solidFill>
              </a:rPr>
              <a:t>Impact January to October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A58BB-3350-CF81-928A-B36FF5483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Conformant Companies Listed: 89 &gt; 108 		(</a:t>
            </a:r>
            <a:r>
              <a:rPr lang="en-US" dirty="0">
                <a:solidFill>
                  <a:srgbClr val="00B050"/>
                </a:solidFill>
              </a:rPr>
              <a:t>20.3% increase</a:t>
            </a:r>
            <a:r>
              <a:rPr lang="en-US" dirty="0"/>
              <a:t>) </a:t>
            </a:r>
          </a:p>
          <a:p>
            <a:r>
              <a:rPr lang="en-US" dirty="0"/>
              <a:t>Certifiers: 7 &gt; 13 					(</a:t>
            </a:r>
            <a:r>
              <a:rPr lang="en-US" dirty="0">
                <a:solidFill>
                  <a:srgbClr val="00B050"/>
                </a:solidFill>
              </a:rPr>
              <a:t>85.7% increase</a:t>
            </a:r>
            <a:r>
              <a:rPr lang="en-US" dirty="0"/>
              <a:t>)</a:t>
            </a:r>
          </a:p>
          <a:p>
            <a:r>
              <a:rPr lang="en-US" dirty="0"/>
              <a:t>Service Providers: 24 &gt; 29 				(</a:t>
            </a:r>
            <a:r>
              <a:rPr lang="en-US" dirty="0">
                <a:solidFill>
                  <a:srgbClr val="00B050"/>
                </a:solidFill>
              </a:rPr>
              <a:t>20.8% increase</a:t>
            </a:r>
            <a:r>
              <a:rPr lang="en-US" dirty="0"/>
              <a:t>)</a:t>
            </a:r>
          </a:p>
          <a:p>
            <a:r>
              <a:rPr lang="en-US" dirty="0"/>
              <a:t>Vendors: 11 &gt; 13 					(</a:t>
            </a:r>
            <a:r>
              <a:rPr lang="en-US" dirty="0">
                <a:solidFill>
                  <a:srgbClr val="00B050"/>
                </a:solidFill>
              </a:rPr>
              <a:t>18.2% increase</a:t>
            </a:r>
            <a:r>
              <a:rPr lang="en-US" dirty="0"/>
              <a:t>)</a:t>
            </a:r>
          </a:p>
          <a:p>
            <a:r>
              <a:rPr lang="en-US" dirty="0"/>
              <a:t>Legal Providers: 21 &gt; 24 				(</a:t>
            </a:r>
            <a:r>
              <a:rPr lang="en-US" dirty="0">
                <a:solidFill>
                  <a:srgbClr val="00B050"/>
                </a:solidFill>
              </a:rPr>
              <a:t>14.3% increase</a:t>
            </a:r>
            <a:r>
              <a:rPr lang="en-US" dirty="0"/>
              <a:t>)</a:t>
            </a:r>
          </a:p>
          <a:p>
            <a:r>
              <a:rPr lang="en-US" dirty="0"/>
              <a:t>Standards maintained: 1 &gt; 2 				(</a:t>
            </a:r>
            <a:r>
              <a:rPr lang="en-US" dirty="0">
                <a:solidFill>
                  <a:srgbClr val="00B050"/>
                </a:solidFill>
              </a:rPr>
              <a:t>100% increase</a:t>
            </a:r>
            <a:r>
              <a:rPr lang="en-US" dirty="0"/>
              <a:t>)</a:t>
            </a:r>
          </a:p>
          <a:p>
            <a:r>
              <a:rPr lang="en-US" dirty="0"/>
              <a:t>New specifications under proposal: 1 &gt; 3 		(</a:t>
            </a:r>
            <a:r>
              <a:rPr lang="en-US" dirty="0">
                <a:solidFill>
                  <a:srgbClr val="00B050"/>
                </a:solidFill>
              </a:rPr>
              <a:t>200% increase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439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Get Started With Your Adoption and Participation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4294967295"/>
          </p:nvPr>
        </p:nvSpPr>
        <p:spPr>
          <a:xfrm>
            <a:off x="0" y="5832475"/>
            <a:ext cx="11633200" cy="7858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3200" dirty="0"/>
              <a:t>https://</a:t>
            </a:r>
            <a:r>
              <a:rPr lang="en-US" sz="3200" dirty="0" err="1"/>
              <a:t>www.openchainproject.org</a:t>
            </a:r>
            <a:r>
              <a:rPr lang="en-US" sz="3200" dirty="0"/>
              <a:t>/participate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BDACAC2-9798-AAD0-C560-FEB9F703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42" y="3234786"/>
            <a:ext cx="2366916" cy="23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beb37c32_1_1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>
                <a:latin typeface="Roboto Slab"/>
                <a:ea typeface="Roboto Slab"/>
                <a:cs typeface="Roboto Slab"/>
                <a:sym typeface="Roboto Slab"/>
              </a:rPr>
              <a:t>Key News Around </a:t>
            </a:r>
            <a:br>
              <a:rPr lang="en-US" dirty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dirty="0">
                <a:latin typeface="Roboto Slab"/>
                <a:ea typeface="Roboto Slab"/>
                <a:cs typeface="Roboto Slab"/>
                <a:sym typeface="Roboto Slab"/>
              </a:rPr>
              <a:t>ISO/IEC 5230:2020</a:t>
            </a:r>
            <a:br>
              <a:rPr lang="en-US" dirty="0">
                <a:latin typeface="Roboto Slab"/>
                <a:ea typeface="Roboto Slab"/>
                <a:cs typeface="Roboto Slab"/>
                <a:sym typeface="Roboto Slab"/>
              </a:rPr>
            </a:br>
            <a:endParaRPr lang="en-US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268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>
              <a:buSzPct val="111111"/>
            </a:pPr>
            <a:r>
              <a:rPr lang="en-US" dirty="0">
                <a:solidFill>
                  <a:srgbClr val="003778"/>
                </a:solidFill>
              </a:rPr>
              <a:t>OpenChain Has 108 ISO/IEC 5230 Conformant </a:t>
            </a:r>
            <a:br>
              <a:rPr lang="en-US" dirty="0">
                <a:solidFill>
                  <a:srgbClr val="003778"/>
                </a:solidFill>
              </a:rPr>
            </a:br>
            <a:r>
              <a:rPr lang="en-US" dirty="0">
                <a:solidFill>
                  <a:srgbClr val="003778"/>
                </a:solidFill>
              </a:rPr>
              <a:t>Orgs Listed On Our Website (totals are higher)</a:t>
            </a:r>
            <a:endParaRPr dirty="0">
              <a:solidFill>
                <a:srgbClr val="003778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7FCF86-D8BE-6A33-A0E5-3AC498207B13}"/>
              </a:ext>
            </a:extLst>
          </p:cNvPr>
          <p:cNvSpPr txBox="1">
            <a:spLocks/>
          </p:cNvSpPr>
          <p:nvPr/>
        </p:nvSpPr>
        <p:spPr>
          <a:xfrm>
            <a:off x="76887" y="6493498"/>
            <a:ext cx="12038229" cy="39398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algn="ctr"/>
            <a:r>
              <a:rPr lang="en-US" sz="1867" dirty="0"/>
              <a:t>Total conformant numbers far higher. </a:t>
            </a:r>
            <a:br>
              <a:rPr lang="en-US" sz="1867" dirty="0"/>
            </a:br>
            <a:r>
              <a:rPr lang="en-US" sz="1867" dirty="0"/>
              <a:t>Example: </a:t>
            </a:r>
            <a:r>
              <a:rPr lang="en-US" sz="1867" dirty="0">
                <a:hlinkClick r:id="rId3"/>
              </a:rPr>
              <a:t>PwC Survey shows 31% of large companies in Germany use or are planning to adopt ISO/IEC 5230</a:t>
            </a:r>
            <a:r>
              <a:rPr lang="en-US" sz="1867" dirty="0"/>
              <a:t>.</a:t>
            </a:r>
          </a:p>
        </p:txBody>
      </p:sp>
      <p:pic>
        <p:nvPicPr>
          <p:cNvPr id="5" name="Picture 4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DFDC84C8-71B4-DB57-5B84-982186124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4" y="1566737"/>
            <a:ext cx="5682981" cy="4554223"/>
          </a:xfrm>
          <a:prstGeom prst="rect">
            <a:avLst/>
          </a:prstGeom>
        </p:spPr>
      </p:pic>
      <p:pic>
        <p:nvPicPr>
          <p:cNvPr id="8" name="Picture 7" descr="A group of logo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7F7A604B-DCA3-9127-4282-19C39378D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641" y="1566735"/>
            <a:ext cx="5014982" cy="47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7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>
                <a:solidFill>
                  <a:srgbClr val="003778"/>
                </a:solidFill>
              </a:rPr>
              <a:t>Recent ISO/IEC 5230 Conformance</a:t>
            </a:r>
            <a:endParaRPr>
              <a:solidFill>
                <a:srgbClr val="003778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B8B4FE2-4941-32A1-7F11-2BC575C8D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5042" y="1307986"/>
            <a:ext cx="3000895" cy="3000895"/>
          </a:xfrm>
          <a:prstGeom prst="rect">
            <a:avLst/>
          </a:prstGeom>
        </p:spPr>
      </p:pic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C866B1E8-5501-A6C3-2B6E-6C10E1208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744" y="1811638"/>
            <a:ext cx="2413296" cy="1993592"/>
          </a:xfrm>
          <a:prstGeom prst="rect">
            <a:avLst/>
          </a:prstGeom>
        </p:spPr>
      </p:pic>
      <p:pic>
        <p:nvPicPr>
          <p:cNvPr id="6" name="Picture 5" descr="A logo with purple and white text&#10;&#10;Description automatically generated">
            <a:extLst>
              <a:ext uri="{FF2B5EF4-FFF2-40B4-BE49-F238E27FC236}">
                <a16:creationId xmlns:a16="http://schemas.microsoft.com/office/drawing/2014/main" id="{54B10E0E-3D44-656D-DCD9-36DBB3B9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34" y="4604276"/>
            <a:ext cx="1920363" cy="1262411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C9DB73D-9077-6EB7-271E-FC364FAF1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245" y="4687075"/>
            <a:ext cx="2726063" cy="10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US" dirty="0"/>
              <a:t>12%</a:t>
            </a:r>
            <a:endParaRPr dirty="0"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415600" y="4208444"/>
            <a:ext cx="11360800" cy="1993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000" dirty="0"/>
              <a:t>decrease in open source license compliance issues </a:t>
            </a:r>
            <a:br>
              <a:rPr lang="en-US" sz="2000" dirty="0"/>
            </a:br>
            <a:r>
              <a:rPr lang="en-US" sz="2000" dirty="0"/>
              <a:t>since the year OpenChain ISO/IEC 5230 was published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C501F-F6E8-6187-63FB-400C5E8C5F14}"/>
              </a:ext>
            </a:extLst>
          </p:cNvPr>
          <p:cNvSpPr txBox="1"/>
          <p:nvPr/>
        </p:nvSpPr>
        <p:spPr>
          <a:xfrm>
            <a:off x="2388898" y="6311468"/>
            <a:ext cx="7414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www.synopsys.com</a:t>
            </a:r>
            <a:r>
              <a:rPr lang="en-US" dirty="0">
                <a:solidFill>
                  <a:schemeClr val="bg1"/>
                </a:solidFill>
              </a:rPr>
              <a:t>/blogs/software-security/open-source-trends-</a:t>
            </a:r>
            <a:r>
              <a:rPr lang="en-US" dirty="0" err="1">
                <a:solidFill>
                  <a:schemeClr val="bg1"/>
                </a:solidFill>
              </a:rPr>
              <a:t>ossra</a:t>
            </a:r>
            <a:r>
              <a:rPr lang="en-US" dirty="0">
                <a:solidFill>
                  <a:schemeClr val="bg1"/>
                </a:solidFill>
              </a:rPr>
              <a:t>-report/ (2022)</a:t>
            </a:r>
          </a:p>
        </p:txBody>
      </p:sp>
    </p:spTree>
    <p:extLst>
      <p:ext uri="{BB962C8B-B14F-4D97-AF65-F5344CB8AC3E}">
        <p14:creationId xmlns:p14="http://schemas.microsoft.com/office/powerpoint/2010/main" val="362092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US" dirty="0"/>
              <a:t>31%</a:t>
            </a:r>
            <a:endParaRPr dirty="0"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415600" y="4208444"/>
            <a:ext cx="11360800" cy="1993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000" dirty="0"/>
              <a:t>of large German companies already use or plan to adopt OpenChain ISO/IEC 5230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C501F-F6E8-6187-63FB-400C5E8C5F14}"/>
              </a:ext>
            </a:extLst>
          </p:cNvPr>
          <p:cNvSpPr txBox="1"/>
          <p:nvPr/>
        </p:nvSpPr>
        <p:spPr>
          <a:xfrm>
            <a:off x="-50873" y="6311468"/>
            <a:ext cx="12293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Slack-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https://www.pwc.de/en/digitale-transformation/open-source-software-management-and-compliance/open-source-software-current-trends-and-developments.html</a:t>
            </a:r>
            <a:endParaRPr lang="en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6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beb37c32_1_1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>
                <a:latin typeface="Roboto Slab"/>
                <a:ea typeface="Roboto Slab"/>
                <a:cs typeface="Roboto Slab"/>
                <a:sym typeface="Roboto Slab"/>
              </a:rPr>
              <a:t>Key News Around </a:t>
            </a:r>
            <a:br>
              <a:rPr lang="en-US" dirty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dirty="0">
                <a:latin typeface="Roboto Slab"/>
                <a:ea typeface="Roboto Slab"/>
                <a:cs typeface="Roboto Slab"/>
                <a:sym typeface="Roboto Slab"/>
              </a:rPr>
              <a:t>ISO/IEC 18974:2023</a:t>
            </a:r>
            <a:br>
              <a:rPr lang="en-US" dirty="0">
                <a:latin typeface="Roboto Slab"/>
                <a:ea typeface="Roboto Slab"/>
                <a:cs typeface="Roboto Slab"/>
                <a:sym typeface="Roboto Slab"/>
              </a:rPr>
            </a:br>
            <a:endParaRPr lang="en-US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6280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beb37c32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>
                <a:solidFill>
                  <a:srgbClr val="003778"/>
                </a:solidFill>
              </a:rPr>
              <a:t>Conformance Continues With De-Facto Standard</a:t>
            </a:r>
            <a:endParaRPr>
              <a:solidFill>
                <a:srgbClr val="003778"/>
              </a:solidFill>
            </a:endParaRPr>
          </a:p>
        </p:txBody>
      </p:sp>
      <p:pic>
        <p:nvPicPr>
          <p:cNvPr id="8" name="Picture 7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2F83637-FC54-DA0D-DABE-BEC99B72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60" y="3564303"/>
            <a:ext cx="3894419" cy="686391"/>
          </a:xfrm>
          <a:prstGeom prst="rect">
            <a:avLst/>
          </a:prstGeom>
        </p:spPr>
      </p:pic>
      <p:pic>
        <p:nvPicPr>
          <p:cNvPr id="10" name="Picture 9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72DE1720-F8E2-2662-1A31-489814ABA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40" y="4569683"/>
            <a:ext cx="3583259" cy="811832"/>
          </a:xfrm>
          <a:prstGeom prst="rect">
            <a:avLst/>
          </a:prstGeom>
        </p:spPr>
      </p:pic>
      <p:pic>
        <p:nvPicPr>
          <p:cNvPr id="12" name="Picture 11" descr="A picture containing logo, font, text, symbol&#10;&#10;Description automatically generated">
            <a:extLst>
              <a:ext uri="{FF2B5EF4-FFF2-40B4-BE49-F238E27FC236}">
                <a16:creationId xmlns:a16="http://schemas.microsoft.com/office/drawing/2014/main" id="{73A1165E-F6FB-35CA-C1D7-11D838214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320" y="1450125"/>
            <a:ext cx="3475360" cy="1858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F8AA49-0B2A-50A8-406C-F0825A48B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546" y="4775001"/>
            <a:ext cx="3273493" cy="632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8D644-102A-1BC6-5A2C-832CA42E0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303" y="3575924"/>
            <a:ext cx="3595980" cy="8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14384</TotalTime>
  <Words>1079</Words>
  <Application>Microsoft Macintosh PowerPoint</Application>
  <PresentationFormat>Widescreen</PresentationFormat>
  <Paragraphs>87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Slack-Lato</vt:lpstr>
      <vt:lpstr>Arial</vt:lpstr>
      <vt:lpstr>Calibri</vt:lpstr>
      <vt:lpstr>Open Sans</vt:lpstr>
      <vt:lpstr>Roboto</vt:lpstr>
      <vt:lpstr>Roboto Slab</vt:lpstr>
      <vt:lpstr>Office Theme</vt:lpstr>
      <vt:lpstr>The OpenChain Project</vt:lpstr>
      <vt:lpstr>PowerPoint Presentation</vt:lpstr>
      <vt:lpstr>Key News Around  ISO/IEC 5230:2020 </vt:lpstr>
      <vt:lpstr>OpenChain Has 108 ISO/IEC 5230 Conformant  Orgs Listed On Our Website (totals are higher)</vt:lpstr>
      <vt:lpstr>Recent ISO/IEC 5230 Conformance</vt:lpstr>
      <vt:lpstr>12%</vt:lpstr>
      <vt:lpstr>31%</vt:lpstr>
      <vt:lpstr>Key News Around  ISO/IEC 18974:2023 </vt:lpstr>
      <vt:lpstr>Conformance Continues With De-Facto Standard</vt:lpstr>
      <vt:lpstr>Key Developments</vt:lpstr>
      <vt:lpstr>What Else Is Happening?</vt:lpstr>
      <vt:lpstr>Continuing Our Educational Webinars</vt:lpstr>
      <vt:lpstr>Building The Future</vt:lpstr>
      <vt:lpstr>The Headline</vt:lpstr>
      <vt:lpstr>The Global Community Collaborates</vt:lpstr>
      <vt:lpstr>Current Versions of OpenChain Standards</vt:lpstr>
      <vt:lpstr>Draft Future Versions of Licensing / Security</vt:lpstr>
      <vt:lpstr>Next Steps: Licensing / Security</vt:lpstr>
      <vt:lpstr>Proposed OpenChain Contribution Specification</vt:lpstr>
      <vt:lpstr>SBOM Quality</vt:lpstr>
      <vt:lpstr>Track All This Work </vt:lpstr>
      <vt:lpstr>tl;dr: Big Project, Big Community. Plenty Commercial Support Too.</vt:lpstr>
      <vt:lpstr>Global Impact January to October 2023</vt:lpstr>
      <vt:lpstr>Get Started With Your Adoption and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Coughlan Shane</dc:creator>
  <cp:lastModifiedBy>Shane Coughlan</cp:lastModifiedBy>
  <cp:revision>281</cp:revision>
  <dcterms:created xsi:type="dcterms:W3CDTF">2019-04-09T08:37:53Z</dcterms:created>
  <dcterms:modified xsi:type="dcterms:W3CDTF">2023-11-14T06:31:25Z</dcterms:modified>
</cp:coreProperties>
</file>