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328" r:id="rId2"/>
    <p:sldId id="327" r:id="rId3"/>
    <p:sldId id="265" r:id="rId4"/>
    <p:sldId id="266" r:id="rId5"/>
    <p:sldId id="267" r:id="rId6"/>
    <p:sldId id="268" r:id="rId7"/>
    <p:sldId id="270" r:id="rId8"/>
    <p:sldId id="272" r:id="rId9"/>
    <p:sldId id="271" r:id="rId10"/>
    <p:sldId id="269" r:id="rId11"/>
    <p:sldId id="278" r:id="rId12"/>
    <p:sldId id="279" r:id="rId13"/>
    <p:sldId id="282" r:id="rId14"/>
    <p:sldId id="330" r:id="rId15"/>
    <p:sldId id="329" r:id="rId16"/>
    <p:sldId id="325" r:id="rId17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19"/>
      <p:bold r:id="rId20"/>
      <p:italic r:id="rId21"/>
      <p:boldItalic r:id="rId22"/>
    </p:embeddedFont>
    <p:embeddedFont>
      <p:font typeface="Open Sans Medium" pitchFamily="2" charset="0"/>
      <p:regular r:id="rId23"/>
      <p:bold r:id="rId24"/>
      <p:italic r:id="rId25"/>
      <p:boldItalic r:id="rId26"/>
    </p:embeddedFont>
    <p:embeddedFont>
      <p:font typeface="Roboto" panose="02000000000000000000" pitchFamily="2" charset="0"/>
      <p:regular r:id="rId27"/>
      <p:bold r:id="rId28"/>
      <p:italic r:id="rId29"/>
      <p:boldItalic r:id="rId30"/>
    </p:embeddedFont>
    <p:embeddedFont>
      <p:font typeface="Roboto Slab" pitchFamily="2" charset="0"/>
      <p:regular r:id="rId31"/>
      <p:bold r:id="rId32"/>
    </p:embeddedFont>
    <p:embeddedFont>
      <p:font typeface="Roboto Slab Light" panose="020F0302020204030204" pitchFamily="34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93" roundtripDataSignature="AMtx7mgBjZQq86jm1vwAFdy40QbBt6Qhs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ane Coughlan" initials="" lastIdx="17" clrIdx="0"/>
  <p:cmAuthor id="1" name="Esther Garcia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9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9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8" Type="http://schemas.openxmlformats.org/officeDocument/2006/relationships/slide" Target="slides/slide7.xml"/><Relationship Id="rId93" Type="http://customschemas.google.com/relationships/presentationmetadata" Target="metadata"/><Relationship Id="rId98" Type="http://schemas.openxmlformats.org/officeDocument/2006/relationships/tableStyles" Target="tableStyle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e62ad20c76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e62ad20c76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2624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e62ad20c76_0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2e62ad20c76_0_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9384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e57305ff78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2e57305ff78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e57305ff78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g2e57305ff78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e57305ff7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g2e57305ff7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e57305ff78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g2e57305ff78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e57305ff78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g2e57305ff78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e57305ff78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g2e57305ff78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e57305ff78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g2e57305ff78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5294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Dark 1">
  <p:cSld name="TITLE_3">
    <p:bg>
      <p:bgPr>
        <a:gradFill>
          <a:gsLst>
            <a:gs pos="0">
              <a:srgbClr val="42B0FF"/>
            </a:gs>
            <a:gs pos="100000">
              <a:srgbClr val="076EB8"/>
            </a:gs>
          </a:gsLst>
          <a:lin ang="13500032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ctrTitle"/>
          </p:nvPr>
        </p:nvSpPr>
        <p:spPr>
          <a:xfrm>
            <a:off x="598100" y="1226378"/>
            <a:ext cx="5533500" cy="18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2" name="Google Shape;12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8312352" y="4301684"/>
            <a:ext cx="844843" cy="8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" name="Google Shape;14;p15"/>
          <p:cNvSpPr/>
          <p:nvPr/>
        </p:nvSpPr>
        <p:spPr>
          <a:xfrm>
            <a:off x="8208900" y="0"/>
            <a:ext cx="935100" cy="935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3800" y="3350"/>
            <a:ext cx="935100" cy="928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5588" y="4235030"/>
            <a:ext cx="1194674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84576" y="4122678"/>
            <a:ext cx="1080274" cy="618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72981" y="3566823"/>
            <a:ext cx="2641600" cy="14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8"/>
          <p:cNvSpPr/>
          <p:nvPr/>
        </p:nvSpPr>
        <p:spPr>
          <a:xfrm>
            <a:off x="8432941" y="4431167"/>
            <a:ext cx="724200" cy="724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8"/>
          <p:cNvSpPr/>
          <p:nvPr/>
        </p:nvSpPr>
        <p:spPr>
          <a:xfrm rot="10800000">
            <a:off x="7701526" y="4431200"/>
            <a:ext cx="731400" cy="7305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18"/>
          <p:cNvSpPr/>
          <p:nvPr/>
        </p:nvSpPr>
        <p:spPr>
          <a:xfrm>
            <a:off x="8418600" y="0"/>
            <a:ext cx="725400" cy="725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1"/>
          </p:nvPr>
        </p:nvSpPr>
        <p:spPr>
          <a:xfrm>
            <a:off x="280350" y="1266450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37" name="Google Shape;37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0335" y="4651200"/>
            <a:ext cx="970780" cy="31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5843" y="4618434"/>
            <a:ext cx="673323" cy="385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Full Width">
  <p:cSld name="Text Full Width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5"/>
          <p:cNvSpPr txBox="1">
            <a:spLocks noGrp="1"/>
          </p:cNvSpPr>
          <p:nvPr>
            <p:ph type="title"/>
          </p:nvPr>
        </p:nvSpPr>
        <p:spPr>
          <a:xfrm>
            <a:off x="233750" y="179822"/>
            <a:ext cx="7486800" cy="6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None/>
              <a:defRPr sz="2400" i="0" u="none" strike="noStrike" cap="none">
                <a:solidFill>
                  <a:srgbClr val="00377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65"/>
          <p:cNvSpPr txBox="1">
            <a:spLocks noGrp="1"/>
          </p:cNvSpPr>
          <p:nvPr>
            <p:ph type="body" idx="1"/>
          </p:nvPr>
        </p:nvSpPr>
        <p:spPr>
          <a:xfrm>
            <a:off x="233750" y="879125"/>
            <a:ext cx="8725500" cy="39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68FDF"/>
              </a:buClr>
              <a:buSzPts val="1800"/>
              <a:buFont typeface="Arial"/>
              <a:buChar char="●"/>
              <a:defRPr sz="1800" i="0" u="none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68FDF"/>
              </a:buClr>
              <a:buSzPts val="1700"/>
              <a:buFont typeface="Arial"/>
              <a:buChar char="○"/>
              <a:defRPr sz="1700" i="0" u="none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68FDF"/>
              </a:buClr>
              <a:buSzPts val="1600"/>
              <a:buFont typeface="Arial"/>
              <a:buChar char="■"/>
              <a:defRPr sz="1600" i="0" u="none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68FDF"/>
              </a:buClr>
              <a:buSzPts val="1500"/>
              <a:buFont typeface="Arial"/>
              <a:buChar char="●"/>
              <a:defRPr sz="1500" i="0" u="none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68FDF"/>
              </a:buClr>
              <a:buSzPts val="1400"/>
              <a:buFont typeface="Arial"/>
              <a:buChar char="○"/>
              <a:defRPr i="0" u="none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4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4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4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4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2" name="Google Shape;42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941" y="89104"/>
            <a:ext cx="1539834" cy="881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335" y="4651201"/>
            <a:ext cx="970780" cy="31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1_Title and 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1_Title and body 2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3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3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4" name="Google Shape;54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23025" y="-6"/>
            <a:ext cx="920975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335" y="4651200"/>
            <a:ext cx="970780" cy="31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15843" y="4618434"/>
            <a:ext cx="673323" cy="385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1_One column 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9" name="Google Shape;59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72981" y="3566823"/>
            <a:ext cx="2641600" cy="140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45;p66">
            <a:extLst>
              <a:ext uri="{FF2B5EF4-FFF2-40B4-BE49-F238E27FC236}">
                <a16:creationId xmlns:a16="http://schemas.microsoft.com/office/drawing/2014/main" id="{1CD675CD-7721-91A7-34F4-B95616BD30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1972506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3521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 Light"/>
              <a:buNone/>
              <a:defRPr sz="3000" b="0" i="0" u="none" strike="noStrike" cap="none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 Medium"/>
              <a:buChar char="●"/>
              <a:defRPr sz="1800" b="0" i="0" u="none" strike="noStrike" cap="none">
                <a:solidFill>
                  <a:schemeClr val="dk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 Medium"/>
              <a:buChar char="○"/>
              <a:defRPr sz="1400" b="0" i="0" u="none" strike="noStrike" cap="none">
                <a:solidFill>
                  <a:schemeClr val="dk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 Medium"/>
              <a:buChar char="■"/>
              <a:defRPr sz="1400" b="0" i="0" u="none" strike="noStrike" cap="none">
                <a:solidFill>
                  <a:schemeClr val="dk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 Medium"/>
              <a:buChar char="●"/>
              <a:defRPr sz="1400" b="0" i="0" u="none" strike="noStrike" cap="none">
                <a:solidFill>
                  <a:schemeClr val="dk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 Medium"/>
              <a:buChar char="○"/>
              <a:defRPr sz="1400" b="0" i="0" u="none" strike="noStrike" cap="none">
                <a:solidFill>
                  <a:schemeClr val="dk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 Medium"/>
              <a:buChar char="■"/>
              <a:defRPr sz="1400" b="0" i="0" u="none" strike="noStrike" cap="none">
                <a:solidFill>
                  <a:schemeClr val="dk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 Medium"/>
              <a:buChar char="●"/>
              <a:defRPr sz="1400" b="0" i="0" u="none" strike="noStrike" cap="none">
                <a:solidFill>
                  <a:schemeClr val="dk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 Medium"/>
              <a:buChar char="○"/>
              <a:defRPr sz="1400" b="0" i="0" u="none" strike="noStrike" cap="none">
                <a:solidFill>
                  <a:schemeClr val="dk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 Medium"/>
              <a:buChar char="■"/>
              <a:defRPr sz="1400" b="0" i="0" u="none" strike="noStrike" cap="none">
                <a:solidFill>
                  <a:schemeClr val="dk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chainproject.org/news/2024/06/04/openchain-international-open-source-trends-for-industries-building-the-opensource-ecosystem-in-taiwan-2024-06-04" TargetMode="External"/><Relationship Id="rId3" Type="http://schemas.openxmlformats.org/officeDocument/2006/relationships/hyperlink" Target="https://openchainproject.org/news/2024/04/17/openchain-open-source-summit-north-america-get-the-slides" TargetMode="External"/><Relationship Id="rId7" Type="http://schemas.openxmlformats.org/officeDocument/2006/relationships/hyperlink" Target="https://openchainproject.org/news/2024/05/22/supply-chain-security-compliance-may-202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chainproject.org/news/2024/05/15/openchain-ai-open-innovation-day-2024" TargetMode="External"/><Relationship Id="rId5" Type="http://schemas.openxmlformats.org/officeDocument/2006/relationships/hyperlink" Target="https://openchainproject.org/news/2024/05/14/openchain-lf-japan-executive-briefing" TargetMode="External"/><Relationship Id="rId4" Type="http://schemas.openxmlformats.org/officeDocument/2006/relationships/hyperlink" Target="https://openchainproject.org/news/2024/05/02/openchain-finos-open-source-readiness-sig-2024-05-01" TargetMode="External"/><Relationship Id="rId9" Type="http://schemas.openxmlformats.org/officeDocument/2006/relationships/hyperlink" Target="https://openchainproject.org/news/2024/06/16/coming-soon-openchain-osbc-open-source-conference-2024-2024-06-19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openchainproject.org/resources/faq#specification-development-question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hainproject.org/news/2024/04/09/openchain-ai-study-group-monthly-workshop-for-north-america-and-europe-2024-04-02-full-recordin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s://openchainproject.org/news/2024/06/11/openchain-ai-study-group-monthly-workshop-for-north-america-and-europe-2024-06-04-recording" TargetMode="External"/><Relationship Id="rId4" Type="http://schemas.openxmlformats.org/officeDocument/2006/relationships/hyperlink" Target="https://openchainproject.org/news/2024/05/12/openchain-ai-study-group-monthly-workshop-for-north-america-and-europe-2024-05-07-full-recordi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EE02B-AE22-C904-D131-4AB14A8FD8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OpenChain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2AB4B7-A275-CA74-111D-5A6D07E5D8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Korea Work Group Meeting #22 – 2024-06-20</a:t>
            </a:r>
          </a:p>
        </p:txBody>
      </p:sp>
    </p:spTree>
    <p:extLst>
      <p:ext uri="{BB962C8B-B14F-4D97-AF65-F5344CB8AC3E}">
        <p14:creationId xmlns:p14="http://schemas.microsoft.com/office/powerpoint/2010/main" val="449908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e57305ff78_0_6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dirty="0"/>
              <a:t>OpenChain @ Events</a:t>
            </a:r>
            <a:endParaRPr dirty="0"/>
          </a:p>
        </p:txBody>
      </p:sp>
      <p:sp>
        <p:nvSpPr>
          <p:cNvPr id="192" name="Google Shape;192;g2e57305ff78_0_66"/>
          <p:cNvSpPr txBox="1">
            <a:spLocks noGrp="1"/>
          </p:cNvSpPr>
          <p:nvPr>
            <p:ph type="body" idx="1"/>
          </p:nvPr>
        </p:nvSpPr>
        <p:spPr>
          <a:xfrm>
            <a:off x="280350" y="1266450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457200" lvl="0" indent="-30861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2200" b="1" dirty="0">
                <a:solidFill>
                  <a:schemeClr val="dk1"/>
                </a:solidFill>
              </a:rPr>
              <a:t>OpenChain @ Open Source Summit North America</a:t>
            </a:r>
            <a:br>
              <a:rPr lang="en-US" dirty="0">
                <a:solidFill>
                  <a:schemeClr val="dk1"/>
                </a:solidFill>
              </a:rPr>
            </a:br>
            <a:r>
              <a:rPr lang="en-US" u="sng" dirty="0">
                <a:solidFill>
                  <a:schemeClr val="hlink"/>
                </a:solidFill>
                <a:hlinkClick r:id="rId3"/>
              </a:rPr>
              <a:t>https://openchainproject.org/news/2024/04/17/openchain-open-source-summit-north-america-get-the-slides</a:t>
            </a:r>
            <a:r>
              <a:rPr lang="en-US" dirty="0">
                <a:solidFill>
                  <a:schemeClr val="dk1"/>
                </a:solidFill>
              </a:rPr>
              <a:t> </a:t>
            </a:r>
            <a:endParaRPr dirty="0">
              <a:solidFill>
                <a:schemeClr val="dk1"/>
              </a:solidFill>
            </a:endParaRPr>
          </a:p>
          <a:p>
            <a:pPr marL="457200" lvl="0" indent="-30861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2200" b="1" dirty="0">
                <a:solidFill>
                  <a:schemeClr val="dk1"/>
                </a:solidFill>
              </a:rPr>
              <a:t>OpenChain @ FINOS Open Source Readiness SIG</a:t>
            </a:r>
            <a:br>
              <a:rPr lang="en-US" dirty="0">
                <a:solidFill>
                  <a:schemeClr val="dk1"/>
                </a:solidFill>
              </a:rPr>
            </a:br>
            <a:r>
              <a:rPr lang="en-US" u="sng" dirty="0">
                <a:solidFill>
                  <a:schemeClr val="hlink"/>
                </a:solidFill>
                <a:hlinkClick r:id="rId4"/>
              </a:rPr>
              <a:t>https://openchainproject.org/news/2024/05/02/openchain-finos-open-source-readiness-sig-2024-05-01</a:t>
            </a:r>
            <a:r>
              <a:rPr lang="en-US" dirty="0">
                <a:solidFill>
                  <a:schemeClr val="dk1"/>
                </a:solidFill>
              </a:rPr>
              <a:t> </a:t>
            </a:r>
            <a:endParaRPr dirty="0">
              <a:solidFill>
                <a:schemeClr val="dk1"/>
              </a:solidFill>
            </a:endParaRPr>
          </a:p>
          <a:p>
            <a:pPr marL="457200" lvl="0" indent="-30861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2200" b="1" dirty="0">
                <a:solidFill>
                  <a:schemeClr val="dk1"/>
                </a:solidFill>
              </a:rPr>
              <a:t>OpenChain @ LF Japan Executive Briefing</a:t>
            </a:r>
            <a:br>
              <a:rPr lang="en-US" dirty="0">
                <a:solidFill>
                  <a:schemeClr val="dk1"/>
                </a:solidFill>
              </a:rPr>
            </a:br>
            <a:r>
              <a:rPr lang="en-US" u="sng" dirty="0">
                <a:solidFill>
                  <a:schemeClr val="hlink"/>
                </a:solidFill>
                <a:hlinkClick r:id="rId5"/>
              </a:rPr>
              <a:t>https://openchainproject.org/news/2024/05/14/openchain-lf-japan-executive-briefing</a:t>
            </a:r>
            <a:r>
              <a:rPr lang="en-US" dirty="0">
                <a:solidFill>
                  <a:schemeClr val="dk1"/>
                </a:solidFill>
              </a:rPr>
              <a:t> </a:t>
            </a:r>
            <a:endParaRPr dirty="0">
              <a:solidFill>
                <a:schemeClr val="dk1"/>
              </a:solidFill>
            </a:endParaRPr>
          </a:p>
          <a:p>
            <a:pPr marL="457200" lvl="0" indent="-30861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2200" b="1" dirty="0">
                <a:solidFill>
                  <a:schemeClr val="dk1"/>
                </a:solidFill>
              </a:rPr>
              <a:t>OpenChain @ AI Open Innovation Day 2024</a:t>
            </a:r>
            <a:br>
              <a:rPr lang="en-US" dirty="0">
                <a:solidFill>
                  <a:schemeClr val="dk1"/>
                </a:solidFill>
              </a:rPr>
            </a:br>
            <a:r>
              <a:rPr lang="en-US" u="sng" dirty="0">
                <a:solidFill>
                  <a:schemeClr val="hlink"/>
                </a:solidFill>
                <a:hlinkClick r:id="rId6"/>
              </a:rPr>
              <a:t>https://openchainproject.org/news/2024/05/15/openchain-ai-open-innovation-day-2024</a:t>
            </a:r>
            <a:r>
              <a:rPr lang="en-US" dirty="0">
                <a:solidFill>
                  <a:schemeClr val="dk1"/>
                </a:solidFill>
              </a:rPr>
              <a:t> </a:t>
            </a:r>
            <a:endParaRPr dirty="0">
              <a:solidFill>
                <a:schemeClr val="dk1"/>
              </a:solidFill>
            </a:endParaRPr>
          </a:p>
          <a:p>
            <a:pPr marL="457200" lvl="0" indent="-30861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2200" b="1" dirty="0">
                <a:solidFill>
                  <a:schemeClr val="dk1"/>
                </a:solidFill>
              </a:rPr>
              <a:t>OpenChain Supply Chain Security &amp; Compliance Workshop in Shenzhen</a:t>
            </a:r>
            <a:br>
              <a:rPr lang="en-US" dirty="0">
                <a:solidFill>
                  <a:schemeClr val="dk1"/>
                </a:solidFill>
              </a:rPr>
            </a:br>
            <a:r>
              <a:rPr lang="en-US" u="sng" dirty="0">
                <a:solidFill>
                  <a:schemeClr val="hlink"/>
                </a:solidFill>
                <a:hlinkClick r:id="rId7"/>
              </a:rPr>
              <a:t>https://openchainproject.org/news/2024/05/22/supply-chain-security-compliance-may-2024</a:t>
            </a:r>
            <a:r>
              <a:rPr lang="en-US" dirty="0">
                <a:solidFill>
                  <a:schemeClr val="dk1"/>
                </a:solidFill>
              </a:rPr>
              <a:t> </a:t>
            </a:r>
            <a:endParaRPr dirty="0">
              <a:solidFill>
                <a:schemeClr val="dk1"/>
              </a:solidFill>
            </a:endParaRPr>
          </a:p>
          <a:p>
            <a:pPr marL="457200" lvl="0" indent="-30861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2200" b="1" dirty="0">
                <a:solidFill>
                  <a:schemeClr val="dk1"/>
                </a:solidFill>
              </a:rPr>
              <a:t>OpenChain @ International Open Source Trends For Industries in Taipei</a:t>
            </a:r>
            <a:br>
              <a:rPr lang="en-US" dirty="0">
                <a:solidFill>
                  <a:schemeClr val="dk1"/>
                </a:solidFill>
              </a:rPr>
            </a:br>
            <a:r>
              <a:rPr lang="en-US" u="sng" dirty="0">
                <a:solidFill>
                  <a:schemeClr val="hlink"/>
                </a:solidFill>
                <a:hlinkClick r:id="rId8"/>
              </a:rPr>
              <a:t>https://openchainproject.org/news/2024/06/04/openchain-international-open-source-trends-for-industries-building-the-opensource-ecosystem-in-taiwan-2024-06-04</a:t>
            </a:r>
            <a:r>
              <a:rPr lang="en-US" dirty="0">
                <a:solidFill>
                  <a:schemeClr val="dk1"/>
                </a:solidFill>
              </a:rPr>
              <a:t> </a:t>
            </a:r>
            <a:endParaRPr dirty="0">
              <a:solidFill>
                <a:schemeClr val="dk1"/>
              </a:solidFill>
            </a:endParaRPr>
          </a:p>
          <a:p>
            <a:pPr marL="457200" lvl="0" indent="-30861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2200" b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OpenChain @ </a:t>
            </a:r>
            <a:r>
              <a:rPr lang="en-US" sz="2200" b="1" dirty="0">
                <a:solidFill>
                  <a:srgbClr val="252525"/>
                </a:solidFill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Roboto"/>
              </a:rPr>
              <a:t>OSBC Open Source Conference 2024</a:t>
            </a:r>
            <a:br>
              <a:rPr lang="en-US" dirty="0">
                <a:solidFill>
                  <a:schemeClr val="dk1"/>
                </a:solidFill>
              </a:rPr>
            </a:br>
            <a:r>
              <a:rPr lang="en-US" u="sng" dirty="0">
                <a:solidFill>
                  <a:schemeClr val="hlink"/>
                </a:solidFill>
                <a:hlinkClick r:id="rId9"/>
              </a:rPr>
              <a:t>https://openchainproject.org/news/2024/06/16/coming-soon-openchain-osbc-open-source-conference-2024-2024-06-19</a:t>
            </a:r>
            <a:r>
              <a:rPr lang="en-US" dirty="0">
                <a:solidFill>
                  <a:schemeClr val="dk1"/>
                </a:solidFill>
              </a:rPr>
              <a:t> 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2"/>
          <p:cNvSpPr txBox="1">
            <a:spLocks noGrp="1"/>
          </p:cNvSpPr>
          <p:nvPr>
            <p:ph type="ctrTitle"/>
          </p:nvPr>
        </p:nvSpPr>
        <p:spPr>
          <a:xfrm>
            <a:off x="598100" y="1226375"/>
            <a:ext cx="8385300" cy="18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>
                <a:latin typeface="Roboto Slab"/>
                <a:ea typeface="Roboto Slab"/>
                <a:cs typeface="Roboto Slab"/>
                <a:sym typeface="Roboto Slab"/>
              </a:rPr>
              <a:t>Data-Driven Approaches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32494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e62ad20c76_0_13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LFX Health Metrics: Insights So Far</a:t>
            </a:r>
            <a:endParaRPr/>
          </a:p>
        </p:txBody>
      </p:sp>
      <p:pic>
        <p:nvPicPr>
          <p:cNvPr id="254" name="Google Shape;254;g2e62ad20c76_0_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8700" y="1518716"/>
            <a:ext cx="2973401" cy="161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g2e62ad20c76_0_1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52751" y="3130091"/>
            <a:ext cx="3185300" cy="1374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screenshot of a web page&#10;&#10;Description automatically generated">
            <a:extLst>
              <a:ext uri="{FF2B5EF4-FFF2-40B4-BE49-F238E27FC236}">
                <a16:creationId xmlns:a16="http://schemas.microsoft.com/office/drawing/2014/main" id="{2B81C483-1250-1285-4F89-351C09058F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7" y="1272240"/>
            <a:ext cx="5945123" cy="371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21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e62ad20c76_0_26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Social Media - LinkedIn Focus and Snapshot</a:t>
            </a:r>
            <a:endParaRPr/>
          </a:p>
        </p:txBody>
      </p:sp>
      <p:pic>
        <p:nvPicPr>
          <p:cNvPr id="289" name="Google Shape;289;g2e62ad20c76_0_2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393" y="1170200"/>
            <a:ext cx="2369407" cy="3820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g2e62ad20c76_0_2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96789" y="1170200"/>
            <a:ext cx="2158586" cy="3820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g2e62ad20c76_0_2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20365" y="1170200"/>
            <a:ext cx="2352616" cy="38209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458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F96CF-5E40-AE58-F963-B3BE888FC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One More Thing…</a:t>
            </a:r>
          </a:p>
        </p:txBody>
      </p:sp>
    </p:spTree>
    <p:extLst>
      <p:ext uri="{BB962C8B-B14F-4D97-AF65-F5344CB8AC3E}">
        <p14:creationId xmlns:p14="http://schemas.microsoft.com/office/powerpoint/2010/main" val="2588824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112049-D1AE-D746-849F-08185972E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0350" y="1812896"/>
            <a:ext cx="8520600" cy="2792553"/>
          </a:xfrm>
        </p:spPr>
        <p:txBody>
          <a:bodyPr/>
          <a:lstStyle/>
          <a:p>
            <a:pPr marL="114300" indent="0" algn="ctr">
              <a:buNone/>
            </a:pPr>
            <a:r>
              <a:rPr lang="en-US" b="1" i="0" dirty="0">
                <a:solidFill>
                  <a:srgbClr val="252525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Starting 2024-06-19 ~ Ending 2024-012-19</a:t>
            </a:r>
          </a:p>
          <a:p>
            <a:pPr algn="l" fontAlgn="base"/>
            <a:r>
              <a:rPr lang="en-US" b="0" i="0" dirty="0">
                <a:solidFill>
                  <a:srgbClr val="252525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The OpenChain Project has announced the beginning of its six month Public Comment Period for proposed draft updates to the open source license compliance (ISO/IEC 5230:2020) and open source security assurance (ISO/IEC 18974:2023) specifications.</a:t>
            </a:r>
          </a:p>
          <a:p>
            <a:pPr algn="l" fontAlgn="base"/>
            <a:r>
              <a:rPr lang="en-US" b="0" i="0" dirty="0">
                <a:solidFill>
                  <a:srgbClr val="252525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As per our </a:t>
            </a:r>
            <a:r>
              <a:rPr lang="en-US" b="0" i="0" u="none" strike="noStrike" dirty="0">
                <a:solidFill>
                  <a:srgbClr val="00AEBC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hlinkClick r:id="rId2"/>
              </a:rPr>
              <a:t>specification development process outlined in the project FAQ</a:t>
            </a:r>
            <a:r>
              <a:rPr lang="en-US" b="0" i="0" dirty="0">
                <a:solidFill>
                  <a:srgbClr val="252525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, this Public Comment Period will run for six months, and it will be followed by a three month Freeze Period.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5" name="Picture 4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18CF393D-6EC5-481A-A695-B6BCCA06A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412480" cy="1729232"/>
          </a:xfrm>
          <a:prstGeom prst="rect">
            <a:avLst/>
          </a:prstGeom>
        </p:spPr>
      </p:pic>
      <p:pic>
        <p:nvPicPr>
          <p:cNvPr id="7" name="Picture 6" descr="A qr code with black squares&#10;&#10;Description automatically generated">
            <a:extLst>
              <a:ext uri="{FF2B5EF4-FFF2-40B4-BE49-F238E27FC236}">
                <a16:creationId xmlns:a16="http://schemas.microsoft.com/office/drawing/2014/main" id="{35F6DC9E-53E8-B4F3-6078-DDE5C1391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0616" y="0"/>
            <a:ext cx="1733383" cy="173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067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64"/>
          <p:cNvSpPr txBox="1">
            <a:spLocks noGrp="1"/>
          </p:cNvSpPr>
          <p:nvPr>
            <p:ph type="ctrTitle"/>
          </p:nvPr>
        </p:nvSpPr>
        <p:spPr>
          <a:xfrm>
            <a:off x="598100" y="1226378"/>
            <a:ext cx="5533500" cy="18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</a:pPr>
            <a:r>
              <a:rPr lang="en-US" dirty="0"/>
              <a:t>Thank You</a:t>
            </a:r>
            <a:endParaRPr dirty="0"/>
          </a:p>
        </p:txBody>
      </p:sp>
      <p:sp>
        <p:nvSpPr>
          <p:cNvPr id="586" name="Google Shape;586;p64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8108"/>
              <a:buNone/>
            </a:pPr>
            <a:r>
              <a:rPr lang="en-US" dirty="0"/>
              <a:t>Let’s Keep Building The Future Of A Trusted Supply Chain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F96CF-5E40-AE58-F963-B3BE888FC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Our Community News</a:t>
            </a:r>
          </a:p>
        </p:txBody>
      </p:sp>
    </p:spTree>
    <p:extLst>
      <p:ext uri="{BB962C8B-B14F-4D97-AF65-F5344CB8AC3E}">
        <p14:creationId xmlns:p14="http://schemas.microsoft.com/office/powerpoint/2010/main" val="3023197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Volvo Cars Announces Adoption of ISO/IEC 5230</a:t>
            </a:r>
            <a:endParaRPr/>
          </a:p>
        </p:txBody>
      </p:sp>
      <p:pic>
        <p:nvPicPr>
          <p:cNvPr id="162" name="Google Shape;162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037" y="1787151"/>
            <a:ext cx="7119926" cy="83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D1388342-E3C7-EDA1-EFF6-D125E47E0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4786" y="2935642"/>
            <a:ext cx="2154428" cy="21544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e57305ff78_0_2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dirty="0" err="1"/>
              <a:t>openEuler</a:t>
            </a:r>
            <a:r>
              <a:rPr lang="en-US" dirty="0"/>
              <a:t> Adopts ISO/IEC 18974 + Case Study</a:t>
            </a:r>
            <a:endParaRPr dirty="0"/>
          </a:p>
        </p:txBody>
      </p:sp>
      <p:pic>
        <p:nvPicPr>
          <p:cNvPr id="169" name="Google Shape;169;g2e57305ff78_0_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6912" y="1311475"/>
            <a:ext cx="5310175" cy="132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2e57305ff78_0_21"/>
          <p:cNvSpPr txBox="1"/>
          <p:nvPr/>
        </p:nvSpPr>
        <p:spPr>
          <a:xfrm>
            <a:off x="1252728" y="2902366"/>
            <a:ext cx="4114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News</a:t>
            </a:r>
            <a:endParaRPr sz="1800" dirty="0">
              <a:solidFill>
                <a:schemeClr val="dk2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2" name="Google Shape;171;g2e57305ff78_0_21">
            <a:extLst>
              <a:ext uri="{FF2B5EF4-FFF2-40B4-BE49-F238E27FC236}">
                <a16:creationId xmlns:a16="http://schemas.microsoft.com/office/drawing/2014/main" id="{746479C1-E165-20C0-26C6-939893D8586B}"/>
              </a:ext>
            </a:extLst>
          </p:cNvPr>
          <p:cNvSpPr txBox="1"/>
          <p:nvPr/>
        </p:nvSpPr>
        <p:spPr>
          <a:xfrm>
            <a:off x="3776472" y="2902366"/>
            <a:ext cx="4114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Case Study</a:t>
            </a:r>
            <a:endParaRPr sz="1800" dirty="0">
              <a:solidFill>
                <a:schemeClr val="dk2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pic>
        <p:nvPicPr>
          <p:cNvPr id="6" name="Picture 5" descr="A qr code with a black and white background&#10;&#10;Description automatically generated">
            <a:extLst>
              <a:ext uri="{FF2B5EF4-FFF2-40B4-BE49-F238E27FC236}">
                <a16:creationId xmlns:a16="http://schemas.microsoft.com/office/drawing/2014/main" id="{69B43300-3E6B-00ED-A779-7A9CE1DB1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242" y="3364066"/>
            <a:ext cx="1477772" cy="1477772"/>
          </a:xfrm>
          <a:prstGeom prst="rect">
            <a:avLst/>
          </a:prstGeom>
        </p:spPr>
      </p:pic>
      <p:pic>
        <p:nvPicPr>
          <p:cNvPr id="8" name="Picture 7" descr="A qr code with a few squares&#10;&#10;Description automatically generated">
            <a:extLst>
              <a:ext uri="{FF2B5EF4-FFF2-40B4-BE49-F238E27FC236}">
                <a16:creationId xmlns:a16="http://schemas.microsoft.com/office/drawing/2014/main" id="{487AD834-F54D-647E-DFE4-21BBF6FC8B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4988" y="3364066"/>
            <a:ext cx="1477772" cy="14777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e57305ff78_0_1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Socionext Recertification of ISO/IEC 5230</a:t>
            </a:r>
            <a:endParaRPr/>
          </a:p>
        </p:txBody>
      </p:sp>
      <p:pic>
        <p:nvPicPr>
          <p:cNvPr id="178" name="Google Shape;178;g2e57305ff78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9162" y="1224246"/>
            <a:ext cx="7305675" cy="150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qr code with black squares&#10;&#10;Description automatically generated">
            <a:extLst>
              <a:ext uri="{FF2B5EF4-FFF2-40B4-BE49-F238E27FC236}">
                <a16:creationId xmlns:a16="http://schemas.microsoft.com/office/drawing/2014/main" id="{E212E5F8-5686-2CEC-0062-B60A1E760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4786" y="2935643"/>
            <a:ext cx="2154428" cy="21544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e57305ff78_0_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ISO/IEC 5230 Three-Way Case Study</a:t>
            </a:r>
            <a:endParaRPr/>
          </a:p>
        </p:txBody>
      </p:sp>
      <p:pic>
        <p:nvPicPr>
          <p:cNvPr id="184" name="Google Shape;184;g2e57305ff78_0_5" descr="A black text on a white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950" y="1382312"/>
            <a:ext cx="4311400" cy="75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2e57305ff78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7650" y="1382312"/>
            <a:ext cx="4311399" cy="2677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qr code with black squares&#10;&#10;Description automatically generated">
            <a:extLst>
              <a:ext uri="{FF2B5EF4-FFF2-40B4-BE49-F238E27FC236}">
                <a16:creationId xmlns:a16="http://schemas.microsoft.com/office/drawing/2014/main" id="{584415FB-3959-3790-E63C-778DAD94DF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7691" y="2256028"/>
            <a:ext cx="2165918" cy="216591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e57305ff78_0_4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dirty="0"/>
              <a:t>Policy and Regulation Webinar Series:</a:t>
            </a:r>
            <a:endParaRPr dirty="0"/>
          </a:p>
        </p:txBody>
      </p:sp>
      <p:pic>
        <p:nvPicPr>
          <p:cNvPr id="5" name="Picture 4" descr="A blue and white background with text&#10;&#10;Description automatically generated">
            <a:extLst>
              <a:ext uri="{FF2B5EF4-FFF2-40B4-BE49-F238E27FC236}">
                <a16:creationId xmlns:a16="http://schemas.microsoft.com/office/drawing/2014/main" id="{20C2B534-C0A6-5F13-8118-72F3E8EF8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1167"/>
            <a:ext cx="8638412" cy="3813049"/>
          </a:xfrm>
          <a:prstGeom prst="rect">
            <a:avLst/>
          </a:prstGeom>
        </p:spPr>
      </p:pic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95F1A83D-E492-091E-586A-D7BBC7A173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720" y="2948940"/>
            <a:ext cx="2194560" cy="21945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e57305ff78_0_4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dirty="0"/>
              <a:t>AI Study Group Update</a:t>
            </a:r>
            <a:endParaRPr dirty="0"/>
          </a:p>
        </p:txBody>
      </p:sp>
      <p:sp>
        <p:nvSpPr>
          <p:cNvPr id="211" name="Google Shape;211;g2e57305ff78_0_49"/>
          <p:cNvSpPr txBox="1">
            <a:spLocks noGrp="1"/>
          </p:cNvSpPr>
          <p:nvPr>
            <p:ph type="body" idx="1"/>
          </p:nvPr>
        </p:nvSpPr>
        <p:spPr>
          <a:xfrm>
            <a:off x="280350" y="1266450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Workshops held once per month: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April:</a:t>
            </a:r>
            <a:br>
              <a:rPr lang="en-US" dirty="0"/>
            </a:br>
            <a:r>
              <a:rPr lang="en-US" sz="1400" u="sng" dirty="0">
                <a:solidFill>
                  <a:schemeClr val="hlink"/>
                </a:solidFill>
                <a:hlinkClick r:id="rId3"/>
              </a:rPr>
              <a:t>https://openchainproject.org/news/2024/04/09/openchain-ai-study-group-monthly-workshop-for-north-america-and-europe-2024-04-02-full-recording</a:t>
            </a:r>
            <a:endParaRPr sz="14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May</a:t>
            </a: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 dirty="0">
                <a:solidFill>
                  <a:schemeClr val="hlink"/>
                </a:solidFill>
                <a:hlinkClick r:id="rId4"/>
              </a:rPr>
              <a:t>https://openchainproject.org/news/2024/05/12/openchain-ai-study-group-monthly-workshop-for-north-america-and-europe-2024-05-07-full-recording</a:t>
            </a:r>
            <a:endParaRPr sz="14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June</a:t>
            </a: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 dirty="0">
                <a:solidFill>
                  <a:schemeClr val="hlink"/>
                </a:solidFill>
                <a:hlinkClick r:id="rId5"/>
              </a:rPr>
              <a:t>https://openchainproject.org/news/2024/06/11/openchain-ai-study-group-monthly-workshop-for-north-america-and-europe-2024-06-04-recording</a:t>
            </a:r>
            <a:r>
              <a:rPr lang="en-US" sz="1400" dirty="0"/>
              <a:t> </a:t>
            </a:r>
            <a:endParaRPr sz="1400" dirty="0"/>
          </a:p>
        </p:txBody>
      </p:sp>
      <p:pic>
        <p:nvPicPr>
          <p:cNvPr id="3" name="Picture 2" descr="A qr code with black squares&#10;&#10;Description automatically generated">
            <a:extLst>
              <a:ext uri="{FF2B5EF4-FFF2-40B4-BE49-F238E27FC236}">
                <a16:creationId xmlns:a16="http://schemas.microsoft.com/office/drawing/2014/main" id="{20EDD756-79FA-DE31-A7D6-316A543477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8003" y="538050"/>
            <a:ext cx="1587500" cy="1587500"/>
          </a:xfrm>
          <a:prstGeom prst="rect">
            <a:avLst/>
          </a:prstGeom>
        </p:spPr>
      </p:pic>
      <p:sp>
        <p:nvSpPr>
          <p:cNvPr id="4" name="Google Shape;171;g2e57305ff78_0_21">
            <a:extLst>
              <a:ext uri="{FF2B5EF4-FFF2-40B4-BE49-F238E27FC236}">
                <a16:creationId xmlns:a16="http://schemas.microsoft.com/office/drawing/2014/main" id="{7AFD81EA-CC1A-D28E-F27B-795A3305CD22}"/>
              </a:ext>
            </a:extLst>
          </p:cNvPr>
          <p:cNvSpPr txBox="1"/>
          <p:nvPr/>
        </p:nvSpPr>
        <p:spPr>
          <a:xfrm>
            <a:off x="6551466" y="115125"/>
            <a:ext cx="1800573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June</a:t>
            </a:r>
            <a:endParaRPr sz="1800" dirty="0">
              <a:solidFill>
                <a:schemeClr val="dk2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e57305ff78_0_5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dirty="0"/>
              <a:t>Webinars Held Q2 2024:</a:t>
            </a:r>
            <a:endParaRPr dirty="0"/>
          </a:p>
        </p:txBody>
      </p:sp>
      <p:sp>
        <p:nvSpPr>
          <p:cNvPr id="204" name="Google Shape;204;g2e57305ff78_0_57"/>
          <p:cNvSpPr txBox="1">
            <a:spLocks noGrp="1"/>
          </p:cNvSpPr>
          <p:nvPr>
            <p:ph type="body" idx="1"/>
          </p:nvPr>
        </p:nvSpPr>
        <p:spPr>
          <a:xfrm>
            <a:off x="280350" y="1266450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Our webinar series has ~90 freely available talks, include these new releases:</a:t>
            </a:r>
            <a:endParaRPr dirty="0"/>
          </a:p>
          <a:p>
            <a:pPr marL="457200" lvl="0" indent="-34089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dirty="0" err="1">
                <a:solidFill>
                  <a:schemeClr val="dk1"/>
                </a:solidFill>
              </a:rPr>
              <a:t>AboutCode</a:t>
            </a:r>
            <a:r>
              <a:rPr lang="en-US" dirty="0">
                <a:solidFill>
                  <a:schemeClr val="dk1"/>
                </a:solidFill>
              </a:rPr>
              <a:t> and Beyond – End-to-End SCA</a:t>
            </a:r>
            <a:endParaRPr dirty="0">
              <a:solidFill>
                <a:schemeClr val="dk1"/>
              </a:solidFill>
            </a:endParaRPr>
          </a:p>
          <a:p>
            <a:pPr marL="457200" lvl="0" indent="-34089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dirty="0">
                <a:solidFill>
                  <a:schemeClr val="dk1"/>
                </a:solidFill>
              </a:rPr>
              <a:t>Eclipse Apoapsis</a:t>
            </a:r>
          </a:p>
          <a:p>
            <a:pPr marL="457200" lvl="0" indent="-34089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dirty="0">
                <a:solidFill>
                  <a:schemeClr val="dk1"/>
                </a:solidFill>
              </a:rPr>
              <a:t>LF Management &amp; Best Practices Portal</a:t>
            </a:r>
          </a:p>
        </p:txBody>
      </p:sp>
      <p:sp>
        <p:nvSpPr>
          <p:cNvPr id="2" name="Google Shape;171;g2e57305ff78_0_21">
            <a:extLst>
              <a:ext uri="{FF2B5EF4-FFF2-40B4-BE49-F238E27FC236}">
                <a16:creationId xmlns:a16="http://schemas.microsoft.com/office/drawing/2014/main" id="{4343B9A7-C0CB-0F8C-9470-13503863EA8A}"/>
              </a:ext>
            </a:extLst>
          </p:cNvPr>
          <p:cNvSpPr txBox="1"/>
          <p:nvPr/>
        </p:nvSpPr>
        <p:spPr>
          <a:xfrm>
            <a:off x="2514600" y="3094300"/>
            <a:ext cx="4114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All Our Webinars</a:t>
            </a:r>
            <a:endParaRPr sz="1800" dirty="0">
              <a:solidFill>
                <a:schemeClr val="dk2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pic>
        <p:nvPicPr>
          <p:cNvPr id="5" name="Picture 4" descr="A qr code with a few black squares&#10;&#10;Description automatically generated">
            <a:extLst>
              <a:ext uri="{FF2B5EF4-FFF2-40B4-BE49-F238E27FC236}">
                <a16:creationId xmlns:a16="http://schemas.microsoft.com/office/drawing/2014/main" id="{6F27EB56-C3BB-EBBD-FF70-0401E6273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900" y="3556000"/>
            <a:ext cx="1587500" cy="1587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inux Foundation EU Theme 2023">
  <a:themeElements>
    <a:clrScheme name="Geometric">
      <a:dk1>
        <a:srgbClr val="222222"/>
      </a:dk1>
      <a:lt1>
        <a:srgbClr val="FFFFFF"/>
      </a:lt1>
      <a:dk2>
        <a:srgbClr val="434343"/>
      </a:dk2>
      <a:lt2>
        <a:srgbClr val="999999"/>
      </a:lt2>
      <a:accent1>
        <a:srgbClr val="003778"/>
      </a:accent1>
      <a:accent2>
        <a:srgbClr val="0094FF"/>
      </a:accent2>
      <a:accent3>
        <a:srgbClr val="5B1DE7"/>
      </a:accent3>
      <a:accent4>
        <a:srgbClr val="12E2E2"/>
      </a:accent4>
      <a:accent5>
        <a:srgbClr val="FF00AA"/>
      </a:accent5>
      <a:accent6>
        <a:srgbClr val="ACDE1F"/>
      </a:accent6>
      <a:hlink>
        <a:srgbClr val="0077CC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394</Words>
  <Application>Microsoft Macintosh PowerPoint</Application>
  <PresentationFormat>On-screen Show (16:9)</PresentationFormat>
  <Paragraphs>42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Roboto Slab Light</vt:lpstr>
      <vt:lpstr>Open Sans</vt:lpstr>
      <vt:lpstr>Open Sans Medium</vt:lpstr>
      <vt:lpstr>Roboto Slab</vt:lpstr>
      <vt:lpstr>Roboto</vt:lpstr>
      <vt:lpstr>Linux Foundation EU Theme 2023</vt:lpstr>
      <vt:lpstr>OpenChain Update</vt:lpstr>
      <vt:lpstr>Our Community News</vt:lpstr>
      <vt:lpstr>Volvo Cars Announces Adoption of ISO/IEC 5230</vt:lpstr>
      <vt:lpstr>openEuler Adopts ISO/IEC 18974 + Case Study</vt:lpstr>
      <vt:lpstr>Socionext Recertification of ISO/IEC 5230</vt:lpstr>
      <vt:lpstr>ISO/IEC 5230 Three-Way Case Study</vt:lpstr>
      <vt:lpstr>Policy and Regulation Webinar Series:</vt:lpstr>
      <vt:lpstr>AI Study Group Update</vt:lpstr>
      <vt:lpstr>Webinars Held Q2 2024:</vt:lpstr>
      <vt:lpstr>OpenChain @ Events</vt:lpstr>
      <vt:lpstr>Data-Driven Approaches</vt:lpstr>
      <vt:lpstr>LFX Health Metrics: Insights So Far</vt:lpstr>
      <vt:lpstr>Social Media - LinkedIn Focus and Snapshot</vt:lpstr>
      <vt:lpstr>One More Thing…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Shane Coughlan</cp:lastModifiedBy>
  <cp:revision>8</cp:revision>
  <dcterms:modified xsi:type="dcterms:W3CDTF">2024-06-20T03:09:41Z</dcterms:modified>
</cp:coreProperties>
</file>