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31"/>
  </p:notesMasterIdLst>
  <p:sldIdLst>
    <p:sldId id="275" r:id="rId2"/>
    <p:sldId id="278" r:id="rId3"/>
    <p:sldId id="279" r:id="rId4"/>
    <p:sldId id="281" r:id="rId5"/>
    <p:sldId id="282" r:id="rId6"/>
    <p:sldId id="284" r:id="rId7"/>
    <p:sldId id="283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63" r:id="rId30"/>
  </p:sldIdLst>
  <p:sldSz cx="12192000" cy="6858000"/>
  <p:notesSz cx="6881813" cy="92964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/>
    <p:restoredTop sz="94862"/>
  </p:normalViewPr>
  <p:slideViewPr>
    <p:cSldViewPr snapToGrid="0" snapToObjects="1">
      <p:cViewPr varScale="1">
        <p:scale>
          <a:sx n="117" d="100"/>
          <a:sy n="117" d="100"/>
        </p:scale>
        <p:origin x="208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3B585-2792-694D-BABE-DE5EAB16EBF1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</dgm:pt>
    <dgm:pt modelId="{868ED30B-8901-254F-B319-919F9898251A}">
      <dgm:prSet phldrT="[텍스트]" custT="1"/>
      <dgm:spPr/>
      <dgm:t>
        <a:bodyPr/>
        <a:lstStyle/>
        <a:p>
          <a:pPr latinLnBrk="1"/>
          <a:r>
            <a:rPr lang="ko-KR" altLang="en-US" sz="2000" dirty="0"/>
            <a:t>정책 수립</a:t>
          </a:r>
        </a:p>
      </dgm:t>
    </dgm:pt>
    <dgm:pt modelId="{449A2892-A7F1-6B4A-82E3-F565F9338646}" type="parTrans" cxnId="{CA5DDCB6-7C40-AD4B-90BD-BBF59B4A4002}">
      <dgm:prSet/>
      <dgm:spPr/>
      <dgm:t>
        <a:bodyPr/>
        <a:lstStyle/>
        <a:p>
          <a:pPr latinLnBrk="1"/>
          <a:endParaRPr lang="ko-KR" altLang="en-US"/>
        </a:p>
      </dgm:t>
    </dgm:pt>
    <dgm:pt modelId="{3A0D4A5D-BB14-AE43-8ED4-EE050409F89F}" type="sibTrans" cxnId="{CA5DDCB6-7C40-AD4B-90BD-BBF59B4A4002}">
      <dgm:prSet/>
      <dgm:spPr/>
      <dgm:t>
        <a:bodyPr/>
        <a:lstStyle/>
        <a:p>
          <a:pPr latinLnBrk="1"/>
          <a:endParaRPr lang="ko-KR" altLang="en-US"/>
        </a:p>
      </dgm:t>
    </dgm:pt>
    <dgm:pt modelId="{455BF986-7BBD-B943-963A-246A743510FC}">
      <dgm:prSet phldrT="[텍스트]" custT="1"/>
      <dgm:spPr/>
      <dgm:t>
        <a:bodyPr/>
        <a:lstStyle/>
        <a:p>
          <a:pPr latinLnBrk="1"/>
          <a:r>
            <a:rPr lang="ko-KR" altLang="en-US" sz="2000" dirty="0"/>
            <a:t>프로세스 구축</a:t>
          </a:r>
        </a:p>
      </dgm:t>
    </dgm:pt>
    <dgm:pt modelId="{EF43360A-8042-7F46-A6CC-65FF5DD22DAD}" type="parTrans" cxnId="{3EC7118B-AE1F-6A46-8710-80E928B47949}">
      <dgm:prSet/>
      <dgm:spPr/>
      <dgm:t>
        <a:bodyPr/>
        <a:lstStyle/>
        <a:p>
          <a:pPr latinLnBrk="1"/>
          <a:endParaRPr lang="ko-KR" altLang="en-US"/>
        </a:p>
      </dgm:t>
    </dgm:pt>
    <dgm:pt modelId="{B541D02C-0A84-1747-ACBC-C1E3DF402E88}" type="sibTrans" cxnId="{3EC7118B-AE1F-6A46-8710-80E928B47949}">
      <dgm:prSet/>
      <dgm:spPr/>
      <dgm:t>
        <a:bodyPr/>
        <a:lstStyle/>
        <a:p>
          <a:pPr latinLnBrk="1"/>
          <a:endParaRPr lang="ko-KR" altLang="en-US"/>
        </a:p>
      </dgm:t>
    </dgm:pt>
    <dgm:pt modelId="{E6A81ED7-CD60-F34C-A277-B4A6D19BF255}">
      <dgm:prSet phldrT="[텍스트]" custT="1"/>
      <dgm:spPr/>
      <dgm:t>
        <a:bodyPr/>
        <a:lstStyle/>
        <a:p>
          <a:pPr latinLnBrk="1"/>
          <a:r>
            <a:rPr lang="ko-KR" altLang="en-US" sz="2000" dirty="0"/>
            <a:t>도구 도입</a:t>
          </a:r>
        </a:p>
      </dgm:t>
    </dgm:pt>
    <dgm:pt modelId="{C2714192-4BB6-6844-BAE2-3601FE649ED4}" type="parTrans" cxnId="{BD81129D-C1BC-7A4D-B4A4-2896700C7850}">
      <dgm:prSet/>
      <dgm:spPr/>
      <dgm:t>
        <a:bodyPr/>
        <a:lstStyle/>
        <a:p>
          <a:pPr latinLnBrk="1"/>
          <a:endParaRPr lang="ko-KR" altLang="en-US"/>
        </a:p>
      </dgm:t>
    </dgm:pt>
    <dgm:pt modelId="{F5236CB9-15FD-774D-9940-57D696AEB93D}" type="sibTrans" cxnId="{BD81129D-C1BC-7A4D-B4A4-2896700C7850}">
      <dgm:prSet/>
      <dgm:spPr/>
      <dgm:t>
        <a:bodyPr/>
        <a:lstStyle/>
        <a:p>
          <a:pPr latinLnBrk="1"/>
          <a:endParaRPr lang="ko-KR" altLang="en-US"/>
        </a:p>
      </dgm:t>
    </dgm:pt>
    <dgm:pt modelId="{3324D55E-1494-8B4F-90D7-8345311C144C}">
      <dgm:prSet phldrT="[텍스트]" custT="1"/>
      <dgm:spPr/>
      <dgm:t>
        <a:bodyPr/>
        <a:lstStyle/>
        <a:p>
          <a:pPr latinLnBrk="1"/>
          <a:r>
            <a:rPr lang="ko-KR" altLang="en-US" sz="2000" dirty="0"/>
            <a:t>교육 </a:t>
          </a:r>
          <a:r>
            <a:rPr lang="en-US" altLang="ko-KR" sz="2000" dirty="0"/>
            <a:t>/</a:t>
          </a:r>
          <a:r>
            <a:rPr lang="ko-KR" altLang="en-US" sz="2000" dirty="0"/>
            <a:t> 평가</a:t>
          </a:r>
        </a:p>
      </dgm:t>
    </dgm:pt>
    <dgm:pt modelId="{D5E4FC78-025F-6548-A7DA-C4CCA73247B3}" type="parTrans" cxnId="{7203767E-9965-1E40-BC73-8C11C6D65C89}">
      <dgm:prSet/>
      <dgm:spPr/>
      <dgm:t>
        <a:bodyPr/>
        <a:lstStyle/>
        <a:p>
          <a:pPr latinLnBrk="1"/>
          <a:endParaRPr lang="ko-KR" altLang="en-US"/>
        </a:p>
      </dgm:t>
    </dgm:pt>
    <dgm:pt modelId="{DB668B15-860A-4E42-977E-AD5AFB27D5A7}" type="sibTrans" cxnId="{7203767E-9965-1E40-BC73-8C11C6D65C89}">
      <dgm:prSet/>
      <dgm:spPr/>
      <dgm:t>
        <a:bodyPr/>
        <a:lstStyle/>
        <a:p>
          <a:pPr latinLnBrk="1"/>
          <a:endParaRPr lang="ko-KR" altLang="en-US"/>
        </a:p>
      </dgm:t>
    </dgm:pt>
    <dgm:pt modelId="{6B45BED0-69F4-214D-8879-E00D1DB3D3DD}" type="pres">
      <dgm:prSet presAssocID="{6583B585-2792-694D-BABE-DE5EAB16EBF1}" presName="Name0" presStyleCnt="0">
        <dgm:presLayoutVars>
          <dgm:dir/>
          <dgm:resizeHandles val="exact"/>
        </dgm:presLayoutVars>
      </dgm:prSet>
      <dgm:spPr/>
    </dgm:pt>
    <dgm:pt modelId="{2C806982-F21C-464F-888B-106E013F6B90}" type="pres">
      <dgm:prSet presAssocID="{868ED30B-8901-254F-B319-919F9898251A}" presName="node" presStyleLbl="node1" presStyleIdx="0" presStyleCnt="4">
        <dgm:presLayoutVars>
          <dgm:bulletEnabled val="1"/>
        </dgm:presLayoutVars>
      </dgm:prSet>
      <dgm:spPr/>
    </dgm:pt>
    <dgm:pt modelId="{B22033E1-9C83-5146-A931-96F2083DCEDB}" type="pres">
      <dgm:prSet presAssocID="{3A0D4A5D-BB14-AE43-8ED4-EE050409F89F}" presName="sibTrans" presStyleLbl="sibTrans2D1" presStyleIdx="0" presStyleCnt="4"/>
      <dgm:spPr/>
    </dgm:pt>
    <dgm:pt modelId="{C9CB3303-0499-C743-B2E0-A7C47E32C851}" type="pres">
      <dgm:prSet presAssocID="{3A0D4A5D-BB14-AE43-8ED4-EE050409F89F}" presName="connectorText" presStyleLbl="sibTrans2D1" presStyleIdx="0" presStyleCnt="4"/>
      <dgm:spPr/>
    </dgm:pt>
    <dgm:pt modelId="{735DF4B2-2DED-C445-A297-2FB2290C9F20}" type="pres">
      <dgm:prSet presAssocID="{455BF986-7BBD-B943-963A-246A743510FC}" presName="node" presStyleLbl="node1" presStyleIdx="1" presStyleCnt="4">
        <dgm:presLayoutVars>
          <dgm:bulletEnabled val="1"/>
        </dgm:presLayoutVars>
      </dgm:prSet>
      <dgm:spPr/>
    </dgm:pt>
    <dgm:pt modelId="{07BE7ABB-B509-C345-A190-17EF6E679B38}" type="pres">
      <dgm:prSet presAssocID="{B541D02C-0A84-1747-ACBC-C1E3DF402E88}" presName="sibTrans" presStyleLbl="sibTrans2D1" presStyleIdx="1" presStyleCnt="4"/>
      <dgm:spPr/>
    </dgm:pt>
    <dgm:pt modelId="{D4BD83B1-4ED7-3347-98A9-45CF49AC0563}" type="pres">
      <dgm:prSet presAssocID="{B541D02C-0A84-1747-ACBC-C1E3DF402E88}" presName="connectorText" presStyleLbl="sibTrans2D1" presStyleIdx="1" presStyleCnt="4"/>
      <dgm:spPr/>
    </dgm:pt>
    <dgm:pt modelId="{20E85358-50D0-6940-A6EF-4573DE7EA33F}" type="pres">
      <dgm:prSet presAssocID="{E6A81ED7-CD60-F34C-A277-B4A6D19BF255}" presName="node" presStyleLbl="node1" presStyleIdx="2" presStyleCnt="4">
        <dgm:presLayoutVars>
          <dgm:bulletEnabled val="1"/>
        </dgm:presLayoutVars>
      </dgm:prSet>
      <dgm:spPr/>
    </dgm:pt>
    <dgm:pt modelId="{90472507-5D88-2C4B-9E8F-B5F65532C628}" type="pres">
      <dgm:prSet presAssocID="{F5236CB9-15FD-774D-9940-57D696AEB93D}" presName="sibTrans" presStyleLbl="sibTrans2D1" presStyleIdx="2" presStyleCnt="4"/>
      <dgm:spPr/>
    </dgm:pt>
    <dgm:pt modelId="{02D8138B-27B7-D944-ADCA-51729DA8AF13}" type="pres">
      <dgm:prSet presAssocID="{F5236CB9-15FD-774D-9940-57D696AEB93D}" presName="connectorText" presStyleLbl="sibTrans2D1" presStyleIdx="2" presStyleCnt="4"/>
      <dgm:spPr/>
    </dgm:pt>
    <dgm:pt modelId="{1A8A3752-9324-FA48-A7A8-706442A05722}" type="pres">
      <dgm:prSet presAssocID="{3324D55E-1494-8B4F-90D7-8345311C144C}" presName="node" presStyleLbl="node1" presStyleIdx="3" presStyleCnt="4">
        <dgm:presLayoutVars>
          <dgm:bulletEnabled val="1"/>
        </dgm:presLayoutVars>
      </dgm:prSet>
      <dgm:spPr/>
    </dgm:pt>
    <dgm:pt modelId="{3DE176C1-1E1D-F444-8811-D2F683BE7CD8}" type="pres">
      <dgm:prSet presAssocID="{DB668B15-860A-4E42-977E-AD5AFB27D5A7}" presName="sibTrans" presStyleLbl="sibTrans2D1" presStyleIdx="3" presStyleCnt="4"/>
      <dgm:spPr/>
    </dgm:pt>
    <dgm:pt modelId="{D08ECF46-EF40-4747-9C1D-3996F26351E1}" type="pres">
      <dgm:prSet presAssocID="{DB668B15-860A-4E42-977E-AD5AFB27D5A7}" presName="connectorText" presStyleLbl="sibTrans2D1" presStyleIdx="3" presStyleCnt="4"/>
      <dgm:spPr/>
    </dgm:pt>
  </dgm:ptLst>
  <dgm:cxnLst>
    <dgm:cxn modelId="{2C31180D-6D83-1541-BFD4-50507910C860}" type="presOf" srcId="{3A0D4A5D-BB14-AE43-8ED4-EE050409F89F}" destId="{C9CB3303-0499-C743-B2E0-A7C47E32C851}" srcOrd="1" destOrd="0" presId="urn:microsoft.com/office/officeart/2005/8/layout/cycle7"/>
    <dgm:cxn modelId="{DC598C17-71F4-1244-82E8-0FD900B05813}" type="presOf" srcId="{868ED30B-8901-254F-B319-919F9898251A}" destId="{2C806982-F21C-464F-888B-106E013F6B90}" srcOrd="0" destOrd="0" presId="urn:microsoft.com/office/officeart/2005/8/layout/cycle7"/>
    <dgm:cxn modelId="{A71A2C51-5B9B-8B4E-BCB4-1279ED6F7E6F}" type="presOf" srcId="{DB668B15-860A-4E42-977E-AD5AFB27D5A7}" destId="{3DE176C1-1E1D-F444-8811-D2F683BE7CD8}" srcOrd="0" destOrd="0" presId="urn:microsoft.com/office/officeart/2005/8/layout/cycle7"/>
    <dgm:cxn modelId="{FA865C66-E8F8-4641-8551-FD154740D677}" type="presOf" srcId="{F5236CB9-15FD-774D-9940-57D696AEB93D}" destId="{90472507-5D88-2C4B-9E8F-B5F65532C628}" srcOrd="0" destOrd="0" presId="urn:microsoft.com/office/officeart/2005/8/layout/cycle7"/>
    <dgm:cxn modelId="{41E1A77A-B1FA-8D40-BCC0-B52CA39A8A6D}" type="presOf" srcId="{455BF986-7BBD-B943-963A-246A743510FC}" destId="{735DF4B2-2DED-C445-A297-2FB2290C9F20}" srcOrd="0" destOrd="0" presId="urn:microsoft.com/office/officeart/2005/8/layout/cycle7"/>
    <dgm:cxn modelId="{7203767E-9965-1E40-BC73-8C11C6D65C89}" srcId="{6583B585-2792-694D-BABE-DE5EAB16EBF1}" destId="{3324D55E-1494-8B4F-90D7-8345311C144C}" srcOrd="3" destOrd="0" parTransId="{D5E4FC78-025F-6548-A7DA-C4CCA73247B3}" sibTransId="{DB668B15-860A-4E42-977E-AD5AFB27D5A7}"/>
    <dgm:cxn modelId="{D9D86E7F-C23F-F24B-BFD1-9936886D51A3}" type="presOf" srcId="{B541D02C-0A84-1747-ACBC-C1E3DF402E88}" destId="{D4BD83B1-4ED7-3347-98A9-45CF49AC0563}" srcOrd="1" destOrd="0" presId="urn:microsoft.com/office/officeart/2005/8/layout/cycle7"/>
    <dgm:cxn modelId="{5D347482-172C-8B46-BD1C-0463633A2EF6}" type="presOf" srcId="{3A0D4A5D-BB14-AE43-8ED4-EE050409F89F}" destId="{B22033E1-9C83-5146-A931-96F2083DCEDB}" srcOrd="0" destOrd="0" presId="urn:microsoft.com/office/officeart/2005/8/layout/cycle7"/>
    <dgm:cxn modelId="{2B75A886-55BD-2A42-BFED-6EA76C705800}" type="presOf" srcId="{3324D55E-1494-8B4F-90D7-8345311C144C}" destId="{1A8A3752-9324-FA48-A7A8-706442A05722}" srcOrd="0" destOrd="0" presId="urn:microsoft.com/office/officeart/2005/8/layout/cycle7"/>
    <dgm:cxn modelId="{3EC7118B-AE1F-6A46-8710-80E928B47949}" srcId="{6583B585-2792-694D-BABE-DE5EAB16EBF1}" destId="{455BF986-7BBD-B943-963A-246A743510FC}" srcOrd="1" destOrd="0" parTransId="{EF43360A-8042-7F46-A6CC-65FF5DD22DAD}" sibTransId="{B541D02C-0A84-1747-ACBC-C1E3DF402E88}"/>
    <dgm:cxn modelId="{1849878D-1D83-AA4F-B3E2-33943B1AD06C}" type="presOf" srcId="{DB668B15-860A-4E42-977E-AD5AFB27D5A7}" destId="{D08ECF46-EF40-4747-9C1D-3996F26351E1}" srcOrd="1" destOrd="0" presId="urn:microsoft.com/office/officeart/2005/8/layout/cycle7"/>
    <dgm:cxn modelId="{BD81129D-C1BC-7A4D-B4A4-2896700C7850}" srcId="{6583B585-2792-694D-BABE-DE5EAB16EBF1}" destId="{E6A81ED7-CD60-F34C-A277-B4A6D19BF255}" srcOrd="2" destOrd="0" parTransId="{C2714192-4BB6-6844-BAE2-3601FE649ED4}" sibTransId="{F5236CB9-15FD-774D-9940-57D696AEB93D}"/>
    <dgm:cxn modelId="{CA5DDCB6-7C40-AD4B-90BD-BBF59B4A4002}" srcId="{6583B585-2792-694D-BABE-DE5EAB16EBF1}" destId="{868ED30B-8901-254F-B319-919F9898251A}" srcOrd="0" destOrd="0" parTransId="{449A2892-A7F1-6B4A-82E3-F565F9338646}" sibTransId="{3A0D4A5D-BB14-AE43-8ED4-EE050409F89F}"/>
    <dgm:cxn modelId="{783D69E0-9410-374E-8223-435A516ADEA6}" type="presOf" srcId="{6583B585-2792-694D-BABE-DE5EAB16EBF1}" destId="{6B45BED0-69F4-214D-8879-E00D1DB3D3DD}" srcOrd="0" destOrd="0" presId="urn:microsoft.com/office/officeart/2005/8/layout/cycle7"/>
    <dgm:cxn modelId="{1DE628F3-B522-A74B-A6BD-62A2E32BB972}" type="presOf" srcId="{B541D02C-0A84-1747-ACBC-C1E3DF402E88}" destId="{07BE7ABB-B509-C345-A190-17EF6E679B38}" srcOrd="0" destOrd="0" presId="urn:microsoft.com/office/officeart/2005/8/layout/cycle7"/>
    <dgm:cxn modelId="{A2FD53F4-F7D7-7E4E-A276-224BBD032289}" type="presOf" srcId="{F5236CB9-15FD-774D-9940-57D696AEB93D}" destId="{02D8138B-27B7-D944-ADCA-51729DA8AF13}" srcOrd="1" destOrd="0" presId="urn:microsoft.com/office/officeart/2005/8/layout/cycle7"/>
    <dgm:cxn modelId="{39B170FE-A3F2-8D42-B180-411A842D421F}" type="presOf" srcId="{E6A81ED7-CD60-F34C-A277-B4A6D19BF255}" destId="{20E85358-50D0-6940-A6EF-4573DE7EA33F}" srcOrd="0" destOrd="0" presId="urn:microsoft.com/office/officeart/2005/8/layout/cycle7"/>
    <dgm:cxn modelId="{BAE31B36-FA42-2343-81FD-63A319AD142E}" type="presParOf" srcId="{6B45BED0-69F4-214D-8879-E00D1DB3D3DD}" destId="{2C806982-F21C-464F-888B-106E013F6B90}" srcOrd="0" destOrd="0" presId="urn:microsoft.com/office/officeart/2005/8/layout/cycle7"/>
    <dgm:cxn modelId="{569A4C33-078F-3545-AA91-748F3FE4228C}" type="presParOf" srcId="{6B45BED0-69F4-214D-8879-E00D1DB3D3DD}" destId="{B22033E1-9C83-5146-A931-96F2083DCEDB}" srcOrd="1" destOrd="0" presId="urn:microsoft.com/office/officeart/2005/8/layout/cycle7"/>
    <dgm:cxn modelId="{8F07DC23-0679-4249-A4C1-9E3648D2E082}" type="presParOf" srcId="{B22033E1-9C83-5146-A931-96F2083DCEDB}" destId="{C9CB3303-0499-C743-B2E0-A7C47E32C851}" srcOrd="0" destOrd="0" presId="urn:microsoft.com/office/officeart/2005/8/layout/cycle7"/>
    <dgm:cxn modelId="{612F750B-DD5F-154D-967B-BC79E45EF321}" type="presParOf" srcId="{6B45BED0-69F4-214D-8879-E00D1DB3D3DD}" destId="{735DF4B2-2DED-C445-A297-2FB2290C9F20}" srcOrd="2" destOrd="0" presId="urn:microsoft.com/office/officeart/2005/8/layout/cycle7"/>
    <dgm:cxn modelId="{80311412-2986-A249-952A-69EA1B904848}" type="presParOf" srcId="{6B45BED0-69F4-214D-8879-E00D1DB3D3DD}" destId="{07BE7ABB-B509-C345-A190-17EF6E679B38}" srcOrd="3" destOrd="0" presId="urn:microsoft.com/office/officeart/2005/8/layout/cycle7"/>
    <dgm:cxn modelId="{833FBF89-5F80-474C-A0BF-C86AC61FC0F7}" type="presParOf" srcId="{07BE7ABB-B509-C345-A190-17EF6E679B38}" destId="{D4BD83B1-4ED7-3347-98A9-45CF49AC0563}" srcOrd="0" destOrd="0" presId="urn:microsoft.com/office/officeart/2005/8/layout/cycle7"/>
    <dgm:cxn modelId="{D73A776A-D46A-3E42-9C5B-BBE1E9A7359C}" type="presParOf" srcId="{6B45BED0-69F4-214D-8879-E00D1DB3D3DD}" destId="{20E85358-50D0-6940-A6EF-4573DE7EA33F}" srcOrd="4" destOrd="0" presId="urn:microsoft.com/office/officeart/2005/8/layout/cycle7"/>
    <dgm:cxn modelId="{6B013B1A-7DAF-8E4C-898D-287C3869D77C}" type="presParOf" srcId="{6B45BED0-69F4-214D-8879-E00D1DB3D3DD}" destId="{90472507-5D88-2C4B-9E8F-B5F65532C628}" srcOrd="5" destOrd="0" presId="urn:microsoft.com/office/officeart/2005/8/layout/cycle7"/>
    <dgm:cxn modelId="{4CD54D4C-AE4C-7642-A145-D18EAF614FEC}" type="presParOf" srcId="{90472507-5D88-2C4B-9E8F-B5F65532C628}" destId="{02D8138B-27B7-D944-ADCA-51729DA8AF13}" srcOrd="0" destOrd="0" presId="urn:microsoft.com/office/officeart/2005/8/layout/cycle7"/>
    <dgm:cxn modelId="{B368512B-39FD-DB42-87EE-7E98517707F2}" type="presParOf" srcId="{6B45BED0-69F4-214D-8879-E00D1DB3D3DD}" destId="{1A8A3752-9324-FA48-A7A8-706442A05722}" srcOrd="6" destOrd="0" presId="urn:microsoft.com/office/officeart/2005/8/layout/cycle7"/>
    <dgm:cxn modelId="{187D9ACB-3642-8B4B-ABFA-675F219A461E}" type="presParOf" srcId="{6B45BED0-69F4-214D-8879-E00D1DB3D3DD}" destId="{3DE176C1-1E1D-F444-8811-D2F683BE7CD8}" srcOrd="7" destOrd="0" presId="urn:microsoft.com/office/officeart/2005/8/layout/cycle7"/>
    <dgm:cxn modelId="{1AA4782B-75AC-654E-9FA4-BF0C2197D748}" type="presParOf" srcId="{3DE176C1-1E1D-F444-8811-D2F683BE7CD8}" destId="{D08ECF46-EF40-4747-9C1D-3996F26351E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06982-F21C-464F-888B-106E013F6B90}">
      <dsp:nvSpPr>
        <dsp:cNvPr id="0" name=""/>
        <dsp:cNvSpPr/>
      </dsp:nvSpPr>
      <dsp:spPr>
        <a:xfrm>
          <a:off x="2889204" y="1808"/>
          <a:ext cx="1479598" cy="739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정책 수립</a:t>
          </a:r>
        </a:p>
      </dsp:txBody>
      <dsp:txXfrm>
        <a:off x="2910872" y="23476"/>
        <a:ext cx="1436262" cy="696463"/>
      </dsp:txXfrm>
    </dsp:sp>
    <dsp:sp modelId="{B22033E1-9C83-5146-A931-96F2083DCEDB}">
      <dsp:nvSpPr>
        <dsp:cNvPr id="0" name=""/>
        <dsp:cNvSpPr/>
      </dsp:nvSpPr>
      <dsp:spPr>
        <a:xfrm rot="2700000">
          <a:off x="3954198" y="952443"/>
          <a:ext cx="770011" cy="2589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4031877" y="1004229"/>
        <a:ext cx="614653" cy="155357"/>
      </dsp:txXfrm>
    </dsp:sp>
    <dsp:sp modelId="{735DF4B2-2DED-C445-A297-2FB2290C9F20}">
      <dsp:nvSpPr>
        <dsp:cNvPr id="0" name=""/>
        <dsp:cNvSpPr/>
      </dsp:nvSpPr>
      <dsp:spPr>
        <a:xfrm>
          <a:off x="4309604" y="1422208"/>
          <a:ext cx="1479598" cy="739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프로세스 구축</a:t>
          </a:r>
        </a:p>
      </dsp:txBody>
      <dsp:txXfrm>
        <a:off x="4331272" y="1443876"/>
        <a:ext cx="1436262" cy="696463"/>
      </dsp:txXfrm>
    </dsp:sp>
    <dsp:sp modelId="{07BE7ABB-B509-C345-A190-17EF6E679B38}">
      <dsp:nvSpPr>
        <dsp:cNvPr id="0" name=""/>
        <dsp:cNvSpPr/>
      </dsp:nvSpPr>
      <dsp:spPr>
        <a:xfrm rot="8100000">
          <a:off x="3954198" y="2372842"/>
          <a:ext cx="770011" cy="2589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 rot="10800000">
        <a:off x="4031877" y="2424628"/>
        <a:ext cx="614653" cy="155357"/>
      </dsp:txXfrm>
    </dsp:sp>
    <dsp:sp modelId="{20E85358-50D0-6940-A6EF-4573DE7EA33F}">
      <dsp:nvSpPr>
        <dsp:cNvPr id="0" name=""/>
        <dsp:cNvSpPr/>
      </dsp:nvSpPr>
      <dsp:spPr>
        <a:xfrm>
          <a:off x="2889204" y="2842607"/>
          <a:ext cx="1479598" cy="739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도구 도입</a:t>
          </a:r>
        </a:p>
      </dsp:txBody>
      <dsp:txXfrm>
        <a:off x="2910872" y="2864275"/>
        <a:ext cx="1436262" cy="696463"/>
      </dsp:txXfrm>
    </dsp:sp>
    <dsp:sp modelId="{90472507-5D88-2C4B-9E8F-B5F65532C628}">
      <dsp:nvSpPr>
        <dsp:cNvPr id="0" name=""/>
        <dsp:cNvSpPr/>
      </dsp:nvSpPr>
      <dsp:spPr>
        <a:xfrm rot="13500000">
          <a:off x="2533798" y="2372842"/>
          <a:ext cx="770011" cy="2589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 rot="10800000">
        <a:off x="2611477" y="2424628"/>
        <a:ext cx="614653" cy="155357"/>
      </dsp:txXfrm>
    </dsp:sp>
    <dsp:sp modelId="{1A8A3752-9324-FA48-A7A8-706442A05722}">
      <dsp:nvSpPr>
        <dsp:cNvPr id="0" name=""/>
        <dsp:cNvSpPr/>
      </dsp:nvSpPr>
      <dsp:spPr>
        <a:xfrm>
          <a:off x="1468805" y="1422208"/>
          <a:ext cx="1479598" cy="739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교육 </a:t>
          </a:r>
          <a:r>
            <a:rPr lang="en-US" altLang="ko-KR" sz="2000" kern="1200" dirty="0"/>
            <a:t>/</a:t>
          </a:r>
          <a:r>
            <a:rPr lang="ko-KR" altLang="en-US" sz="2000" kern="1200" dirty="0"/>
            <a:t> 평가</a:t>
          </a:r>
        </a:p>
      </dsp:txBody>
      <dsp:txXfrm>
        <a:off x="1490473" y="1443876"/>
        <a:ext cx="1436262" cy="696463"/>
      </dsp:txXfrm>
    </dsp:sp>
    <dsp:sp modelId="{3DE176C1-1E1D-F444-8811-D2F683BE7CD8}">
      <dsp:nvSpPr>
        <dsp:cNvPr id="0" name=""/>
        <dsp:cNvSpPr/>
      </dsp:nvSpPr>
      <dsp:spPr>
        <a:xfrm rot="18900000">
          <a:off x="2533798" y="952443"/>
          <a:ext cx="770011" cy="2589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2611477" y="1004229"/>
        <a:ext cx="614653" cy="15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47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2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42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68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672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4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26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52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61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900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3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933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993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59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275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614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74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003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357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928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02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26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09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98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35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00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16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447800" y="3419475"/>
            <a:ext cx="9144000" cy="124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447800" y="4667250"/>
            <a:ext cx="9144000" cy="42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C2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156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743950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038600" y="62372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72C345-2F1C-DD46-9457-1079926AA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2" y="6086955"/>
            <a:ext cx="2027583" cy="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5019675" y="1914525"/>
            <a:ext cx="7172325" cy="1808163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5800725"/>
            <a:ext cx="14255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5153024" y="1914525"/>
            <a:ext cx="7038976" cy="180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743950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4038600" y="62372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D2E870A-76DF-BD4D-BDB5-3640C66E3D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380" y="957825"/>
            <a:ext cx="41147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5800725"/>
            <a:ext cx="14255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penchainprojec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penchainprojec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penchainprojec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penchainprojec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openchainproject.org/news/2021/02/01/microsoft-announces-conformance-to-openchain-2-1-iso-iec-523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penchainprojec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chainproject.org/news/2021/02/01/microsoft-announces-conformance-to-openchain-2-1-iso-iec-523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lektometi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rcecodecontrol.c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EBd-g0Ab8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EBd-g0Ab8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EBd-g0Ab8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EBd-g0Ab8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o.org/standard/81039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EBd-g0Ab8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EBd-g0Ab8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chainproject.org/partner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chainproject.org/news/2018/12/11/tuv-sud-becomes-the-first-certification-authority-in-the-openchain-partner-progra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slvXCM-4pQ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s.kr/oss_guide/show/7050bff0-d06b-43f0-99a6-9975afcd486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chainprojec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hainproject.org/get-started/conform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hainproject.org/get-started/conforma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penchainprojec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penchainprojec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openchainprojec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certification.openchainproject.org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9D246-4EEC-FC4B-947E-ADB3A5EE4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ore-KR" dirty="0"/>
              <a:t>ISO/IEC 5230 </a:t>
            </a:r>
            <a:r>
              <a:rPr kumimoji="1" lang="ko-KR" altLang="en-US" dirty="0"/>
              <a:t>인증 세가지 방법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1E765C-316C-4F43-9123-588DB77A3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ko-Kore-KR" dirty="0"/>
              <a:t>SK</a:t>
            </a:r>
            <a:r>
              <a:rPr kumimoji="1" lang="ko-KR" altLang="en-US" dirty="0"/>
              <a:t>텔레콤 </a:t>
            </a:r>
            <a:r>
              <a:rPr kumimoji="1" lang="ko-KR" altLang="en-US" dirty="0" err="1"/>
              <a:t>장학성</a:t>
            </a:r>
            <a:endParaRPr kumimoji="1" lang="ko-Kore-KR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8B932F6-9FAD-9A48-A5CE-EB75A2C4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87" y="1516137"/>
            <a:ext cx="7779026" cy="2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절차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자체 인증 웹사이트 회원 가입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>
                <a:hlinkClick r:id="rId3"/>
              </a:rPr>
              <a:t>https://certification.openchainproject.org/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현수준 진단 </a:t>
            </a:r>
            <a:r>
              <a:rPr lang="en-US" altLang="ko-KR" sz="2000" dirty="0"/>
              <a:t>(</a:t>
            </a:r>
            <a:r>
              <a:rPr lang="ko-KR" altLang="en-US" sz="2000" dirty="0"/>
              <a:t>질문에 </a:t>
            </a:r>
            <a:r>
              <a:rPr lang="en-US" altLang="ko-KR" sz="2000" dirty="0"/>
              <a:t>Yes, No</a:t>
            </a:r>
            <a:r>
              <a:rPr lang="ko-KR" altLang="en-US" sz="2000" dirty="0"/>
              <a:t>로 체크</a:t>
            </a:r>
            <a:r>
              <a:rPr lang="en-US" altLang="ko-KR" sz="2000" dirty="0"/>
              <a:t>)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미비점</a:t>
            </a:r>
            <a:r>
              <a:rPr lang="en-US" altLang="ko-KR" sz="2000" dirty="0"/>
              <a:t>(No</a:t>
            </a:r>
            <a:r>
              <a:rPr lang="ko-KR" altLang="en-US" sz="2000" dirty="0"/>
              <a:t>로 체크한 항목</a:t>
            </a:r>
            <a:r>
              <a:rPr lang="en-US" altLang="ko-KR" sz="2000" dirty="0"/>
              <a:t>)</a:t>
            </a:r>
            <a:r>
              <a:rPr lang="ko-KR" altLang="en-US" sz="2000" dirty="0"/>
              <a:t> 보완 활동 </a:t>
            </a:r>
            <a:r>
              <a:rPr lang="en-US" altLang="ko-KR" sz="2000" dirty="0"/>
              <a:t>:</a:t>
            </a:r>
            <a:r>
              <a:rPr lang="ko-KR" altLang="en-US" sz="2000" dirty="0"/>
              <a:t> 정책 수립</a:t>
            </a:r>
            <a:r>
              <a:rPr lang="en-US" altLang="ko-KR" sz="2000" dirty="0"/>
              <a:t>/</a:t>
            </a:r>
            <a:r>
              <a:rPr lang="ko-KR" altLang="en-US" sz="2000" dirty="0"/>
              <a:t>프로세스 구축</a:t>
            </a:r>
            <a:r>
              <a:rPr lang="en-US" altLang="ko-KR" sz="2000" dirty="0"/>
              <a:t>/</a:t>
            </a:r>
            <a:r>
              <a:rPr lang="ko-KR" altLang="en-US" sz="2000" dirty="0"/>
              <a:t>교육 및 평가</a:t>
            </a:r>
            <a:r>
              <a:rPr lang="en-US" altLang="ko-KR" sz="2000" dirty="0"/>
              <a:t>/</a:t>
            </a:r>
            <a:r>
              <a:rPr lang="ko-KR" altLang="en-US" sz="2000" dirty="0"/>
              <a:t>도구 도입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모든 항목에 </a:t>
            </a:r>
            <a:r>
              <a:rPr lang="en-US" altLang="ko-KR" sz="2000" dirty="0"/>
              <a:t>Yes</a:t>
            </a:r>
            <a:r>
              <a:rPr lang="ko-KR" altLang="en-US" sz="2000" dirty="0"/>
              <a:t>할 수 있는 수준 도달 시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Yes </a:t>
            </a:r>
            <a:r>
              <a:rPr lang="ko-KR" altLang="en-US" sz="2000" dirty="0"/>
              <a:t>체크 후 </a:t>
            </a:r>
            <a:r>
              <a:rPr lang="en-US" altLang="ko-KR" sz="2000" dirty="0"/>
              <a:t>”</a:t>
            </a:r>
            <a:r>
              <a:rPr lang="ko-KR" altLang="en-US" sz="2000" dirty="0"/>
              <a:t>제출</a:t>
            </a:r>
            <a:r>
              <a:rPr lang="en-US" altLang="ko-KR" sz="2000" dirty="0"/>
              <a:t>”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E9F7A68-1A80-CF45-85DF-FDCE8B018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3023357"/>
            <a:ext cx="4610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8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절차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자체 인증 웹사이트 회원 가입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>
                <a:hlinkClick r:id="rId3"/>
              </a:rPr>
              <a:t>https://certification.openchainproject.org/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현수준 진단 </a:t>
            </a:r>
            <a:r>
              <a:rPr lang="en-US" altLang="ko-KR" sz="2000" dirty="0"/>
              <a:t>(</a:t>
            </a:r>
            <a:r>
              <a:rPr lang="ko-KR" altLang="en-US" sz="2000" dirty="0"/>
              <a:t>질문에 </a:t>
            </a:r>
            <a:r>
              <a:rPr lang="en-US" altLang="ko-KR" sz="2000" dirty="0"/>
              <a:t>Yes, No</a:t>
            </a:r>
            <a:r>
              <a:rPr lang="ko-KR" altLang="en-US" sz="2000" dirty="0"/>
              <a:t>로 체크</a:t>
            </a:r>
            <a:r>
              <a:rPr lang="en-US" altLang="ko-KR" sz="2000" dirty="0"/>
              <a:t>)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미비점</a:t>
            </a:r>
            <a:r>
              <a:rPr lang="en-US" altLang="ko-KR" sz="2000" dirty="0"/>
              <a:t>(No</a:t>
            </a:r>
            <a:r>
              <a:rPr lang="ko-KR" altLang="en-US" sz="2000" dirty="0"/>
              <a:t>로 체크한 항목</a:t>
            </a:r>
            <a:r>
              <a:rPr lang="en-US" altLang="ko-KR" sz="2000" dirty="0"/>
              <a:t>)</a:t>
            </a:r>
            <a:r>
              <a:rPr lang="ko-KR" altLang="en-US" sz="2000" dirty="0"/>
              <a:t> 보완 활동 </a:t>
            </a:r>
            <a:r>
              <a:rPr lang="en-US" altLang="ko-KR" sz="2000" dirty="0"/>
              <a:t>:</a:t>
            </a:r>
            <a:r>
              <a:rPr lang="ko-KR" altLang="en-US" sz="2000" dirty="0"/>
              <a:t> 정책 수립</a:t>
            </a:r>
            <a:r>
              <a:rPr lang="en-US" altLang="ko-KR" sz="2000" dirty="0"/>
              <a:t>/</a:t>
            </a:r>
            <a:r>
              <a:rPr lang="ko-KR" altLang="en-US" sz="2000" dirty="0"/>
              <a:t>프로세스 구축</a:t>
            </a:r>
            <a:r>
              <a:rPr lang="en-US" altLang="ko-KR" sz="2000" dirty="0"/>
              <a:t>/</a:t>
            </a:r>
            <a:r>
              <a:rPr lang="ko-KR" altLang="en-US" sz="2000" dirty="0"/>
              <a:t>교육 및 평가</a:t>
            </a:r>
            <a:r>
              <a:rPr lang="en-US" altLang="ko-KR" sz="2000" dirty="0"/>
              <a:t>/</a:t>
            </a:r>
            <a:r>
              <a:rPr lang="ko-KR" altLang="en-US" sz="2000" dirty="0"/>
              <a:t>도구 도입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모든 항목에 </a:t>
            </a:r>
            <a:r>
              <a:rPr lang="en-US" altLang="ko-KR" sz="2000" dirty="0"/>
              <a:t>Yes</a:t>
            </a:r>
            <a:r>
              <a:rPr lang="ko-KR" altLang="en-US" sz="2000" dirty="0"/>
              <a:t>할 수 있는 수준 도달 시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Yes </a:t>
            </a:r>
            <a:r>
              <a:rPr lang="ko-KR" altLang="en-US" sz="2000" dirty="0"/>
              <a:t>체크 후 </a:t>
            </a:r>
            <a:r>
              <a:rPr lang="en-US" altLang="ko-KR" sz="2000" dirty="0"/>
              <a:t>”</a:t>
            </a:r>
            <a:r>
              <a:rPr lang="ko-KR" altLang="en-US" sz="2000" dirty="0"/>
              <a:t>제출</a:t>
            </a:r>
            <a:r>
              <a:rPr lang="en-US" altLang="ko-KR" sz="2000" dirty="0"/>
              <a:t>”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제출 후 </a:t>
            </a:r>
            <a:r>
              <a:rPr lang="en-US" altLang="ko-KR" sz="2000" dirty="0"/>
              <a:t>OpenChain General Manager</a:t>
            </a:r>
            <a:r>
              <a:rPr lang="ko-KR" altLang="en-US" sz="2000" dirty="0"/>
              <a:t>에게 자체 인증 수행 결과를 제출하였고</a:t>
            </a:r>
            <a:r>
              <a:rPr lang="en-US" altLang="ko-KR" sz="2000" dirty="0"/>
              <a:t>,</a:t>
            </a:r>
            <a:r>
              <a:rPr lang="ko-KR" altLang="en-US" sz="2000" dirty="0"/>
              <a:t> 적합성 인증 획득이 준비되었음을 알림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24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절차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자체 인증 웹사이트 회원 가입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>
                <a:hlinkClick r:id="rId3"/>
              </a:rPr>
              <a:t>https://certification.openchainproject.org/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현수준 진단 </a:t>
            </a:r>
            <a:r>
              <a:rPr lang="en-US" altLang="ko-KR" sz="2000" dirty="0"/>
              <a:t>(</a:t>
            </a:r>
            <a:r>
              <a:rPr lang="ko-KR" altLang="en-US" sz="2000" dirty="0"/>
              <a:t>질문에 </a:t>
            </a:r>
            <a:r>
              <a:rPr lang="en-US" altLang="ko-KR" sz="2000" dirty="0"/>
              <a:t>Yes, No</a:t>
            </a:r>
            <a:r>
              <a:rPr lang="ko-KR" altLang="en-US" sz="2000" dirty="0"/>
              <a:t>로 체크</a:t>
            </a:r>
            <a:r>
              <a:rPr lang="en-US" altLang="ko-KR" sz="2000" dirty="0"/>
              <a:t>)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미비점</a:t>
            </a:r>
            <a:r>
              <a:rPr lang="en-US" altLang="ko-KR" sz="2000" dirty="0"/>
              <a:t>(No</a:t>
            </a:r>
            <a:r>
              <a:rPr lang="ko-KR" altLang="en-US" sz="2000" dirty="0"/>
              <a:t>로 체크한 항목</a:t>
            </a:r>
            <a:r>
              <a:rPr lang="en-US" altLang="ko-KR" sz="2000" dirty="0"/>
              <a:t>)</a:t>
            </a:r>
            <a:r>
              <a:rPr lang="ko-KR" altLang="en-US" sz="2000" dirty="0"/>
              <a:t> 보완 활동 </a:t>
            </a:r>
            <a:r>
              <a:rPr lang="en-US" altLang="ko-KR" sz="2000" dirty="0"/>
              <a:t>:</a:t>
            </a:r>
            <a:r>
              <a:rPr lang="ko-KR" altLang="en-US" sz="2000" dirty="0"/>
              <a:t> 정책 수립</a:t>
            </a:r>
            <a:r>
              <a:rPr lang="en-US" altLang="ko-KR" sz="2000" dirty="0"/>
              <a:t>/</a:t>
            </a:r>
            <a:r>
              <a:rPr lang="ko-KR" altLang="en-US" sz="2000" dirty="0"/>
              <a:t>프로세스 구축</a:t>
            </a:r>
            <a:r>
              <a:rPr lang="en-US" altLang="ko-KR" sz="2000" dirty="0"/>
              <a:t>/</a:t>
            </a:r>
            <a:r>
              <a:rPr lang="ko-KR" altLang="en-US" sz="2000" dirty="0"/>
              <a:t>교육 및 평가</a:t>
            </a:r>
            <a:r>
              <a:rPr lang="en-US" altLang="ko-KR" sz="2000" dirty="0"/>
              <a:t>/</a:t>
            </a:r>
            <a:r>
              <a:rPr lang="ko-KR" altLang="en-US" sz="2000" dirty="0"/>
              <a:t>도구 도입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모든 항목에 </a:t>
            </a:r>
            <a:r>
              <a:rPr lang="en-US" altLang="ko-KR" sz="2000" dirty="0"/>
              <a:t>Yes</a:t>
            </a:r>
            <a:r>
              <a:rPr lang="ko-KR" altLang="en-US" sz="2000" dirty="0"/>
              <a:t>할 수 있는 수준 도달 시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Yes </a:t>
            </a:r>
            <a:r>
              <a:rPr lang="ko-KR" altLang="en-US" sz="2000" dirty="0"/>
              <a:t>체크 후 </a:t>
            </a:r>
            <a:r>
              <a:rPr lang="en-US" altLang="ko-KR" sz="2000" dirty="0"/>
              <a:t>”</a:t>
            </a:r>
            <a:r>
              <a:rPr lang="ko-KR" altLang="en-US" sz="2000" dirty="0"/>
              <a:t>제출</a:t>
            </a:r>
            <a:r>
              <a:rPr lang="en-US" altLang="ko-KR" sz="2000" dirty="0"/>
              <a:t>”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제출 후 </a:t>
            </a:r>
            <a:r>
              <a:rPr lang="en-US" altLang="ko-KR" sz="2000" dirty="0"/>
              <a:t>OpenChain General Manager</a:t>
            </a:r>
            <a:r>
              <a:rPr lang="ko-KR" altLang="en-US" sz="2000" dirty="0"/>
              <a:t>에게 자체 인증 수행 결과를 제출하였고</a:t>
            </a:r>
            <a:r>
              <a:rPr lang="en-US" altLang="ko-KR" sz="2000" dirty="0"/>
              <a:t>,</a:t>
            </a:r>
            <a:r>
              <a:rPr lang="ko-KR" altLang="en-US" sz="2000" dirty="0"/>
              <a:t> 적합성 인증 획득이 준비되었음을 알림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altLang="ko-KR" sz="2000" dirty="0"/>
              <a:t>General Manager</a:t>
            </a:r>
            <a:r>
              <a:rPr lang="ko-KR" altLang="en-US" sz="2000" dirty="0"/>
              <a:t>는 간단한 질의 응답 형태의 확인 절차를 거침 </a:t>
            </a:r>
            <a:r>
              <a:rPr lang="en-US" altLang="ko-KR" sz="2000" dirty="0"/>
              <a:t>(</a:t>
            </a:r>
            <a:r>
              <a:rPr lang="ko-KR" altLang="en-US" sz="2000" dirty="0"/>
              <a:t>필요에 따라 산출물 확인</a:t>
            </a:r>
            <a:r>
              <a:rPr lang="en-US" altLang="ko-KR" sz="2000" dirty="0"/>
              <a:t>)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35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절차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자체 인증 웹사이트 회원 가입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>
                <a:hlinkClick r:id="rId3"/>
              </a:rPr>
              <a:t>https://certification.openchainproject.org/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현수준 진단 </a:t>
            </a:r>
            <a:r>
              <a:rPr lang="en-US" altLang="ko-KR" sz="2000" dirty="0"/>
              <a:t>(</a:t>
            </a:r>
            <a:r>
              <a:rPr lang="ko-KR" altLang="en-US" sz="2000" dirty="0"/>
              <a:t>질문에 </a:t>
            </a:r>
            <a:r>
              <a:rPr lang="en-US" altLang="ko-KR" sz="2000" dirty="0"/>
              <a:t>Yes, No</a:t>
            </a:r>
            <a:r>
              <a:rPr lang="ko-KR" altLang="en-US" sz="2000" dirty="0"/>
              <a:t>로 체크</a:t>
            </a:r>
            <a:r>
              <a:rPr lang="en-US" altLang="ko-KR" sz="2000" dirty="0"/>
              <a:t>)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미비점</a:t>
            </a:r>
            <a:r>
              <a:rPr lang="en-US" altLang="ko-KR" sz="2000" dirty="0"/>
              <a:t>(No</a:t>
            </a:r>
            <a:r>
              <a:rPr lang="ko-KR" altLang="en-US" sz="2000" dirty="0"/>
              <a:t>로 체크한 항목</a:t>
            </a:r>
            <a:r>
              <a:rPr lang="en-US" altLang="ko-KR" sz="2000" dirty="0"/>
              <a:t>)</a:t>
            </a:r>
            <a:r>
              <a:rPr lang="ko-KR" altLang="en-US" sz="2000" dirty="0"/>
              <a:t> 보완 활동 </a:t>
            </a:r>
            <a:r>
              <a:rPr lang="en-US" altLang="ko-KR" sz="2000" dirty="0"/>
              <a:t>:</a:t>
            </a:r>
            <a:r>
              <a:rPr lang="ko-KR" altLang="en-US" sz="2000" dirty="0"/>
              <a:t> 정책 수립</a:t>
            </a:r>
            <a:r>
              <a:rPr lang="en-US" altLang="ko-KR" sz="2000" dirty="0"/>
              <a:t>/</a:t>
            </a:r>
            <a:r>
              <a:rPr lang="ko-KR" altLang="en-US" sz="2000" dirty="0"/>
              <a:t>프로세스 구축</a:t>
            </a:r>
            <a:r>
              <a:rPr lang="en-US" altLang="ko-KR" sz="2000" dirty="0"/>
              <a:t>/</a:t>
            </a:r>
            <a:r>
              <a:rPr lang="ko-KR" altLang="en-US" sz="2000" dirty="0"/>
              <a:t>교육 및 평가</a:t>
            </a:r>
            <a:r>
              <a:rPr lang="en-US" altLang="ko-KR" sz="2000" dirty="0"/>
              <a:t>/</a:t>
            </a:r>
            <a:r>
              <a:rPr lang="ko-KR" altLang="en-US" sz="2000" dirty="0"/>
              <a:t>도구 도입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모든 항목에 </a:t>
            </a:r>
            <a:r>
              <a:rPr lang="en-US" altLang="ko-KR" sz="2000" dirty="0"/>
              <a:t>Yes</a:t>
            </a:r>
            <a:r>
              <a:rPr lang="ko-KR" altLang="en-US" sz="2000" dirty="0"/>
              <a:t>할 수 있는 수준 도달 시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Yes </a:t>
            </a:r>
            <a:r>
              <a:rPr lang="ko-KR" altLang="en-US" sz="2000" dirty="0"/>
              <a:t>체크 후 </a:t>
            </a:r>
            <a:r>
              <a:rPr lang="en-US" altLang="ko-KR" sz="2000" dirty="0"/>
              <a:t>”</a:t>
            </a:r>
            <a:r>
              <a:rPr lang="ko-KR" altLang="en-US" sz="2000" dirty="0"/>
              <a:t>제출</a:t>
            </a:r>
            <a:r>
              <a:rPr lang="en-US" altLang="ko-KR" sz="2000" dirty="0"/>
              <a:t>”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제출 후 </a:t>
            </a:r>
            <a:r>
              <a:rPr lang="en-US" altLang="ko-KR" sz="2000" dirty="0"/>
              <a:t>OpenChain General Manager</a:t>
            </a:r>
            <a:r>
              <a:rPr lang="ko-KR" altLang="en-US" sz="2000" dirty="0"/>
              <a:t>에게 자체 인증 수행 결과를 제출하였고</a:t>
            </a:r>
            <a:r>
              <a:rPr lang="en-US" altLang="ko-KR" sz="2000" dirty="0"/>
              <a:t>,</a:t>
            </a:r>
            <a:r>
              <a:rPr lang="ko-KR" altLang="en-US" sz="2000" dirty="0"/>
              <a:t> 적합성 인증 획득이 준비되었음을 알림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altLang="ko-KR" sz="2000" dirty="0"/>
              <a:t>General Manager</a:t>
            </a:r>
            <a:r>
              <a:rPr lang="ko-KR" altLang="en-US" sz="2000" dirty="0"/>
              <a:t>는 간단한 질의 응답 형태의 확인 절차를 거침 </a:t>
            </a:r>
            <a:r>
              <a:rPr lang="en-US" altLang="ko-KR" sz="2000" dirty="0"/>
              <a:t>(</a:t>
            </a:r>
            <a:r>
              <a:rPr lang="ko-KR" altLang="en-US" sz="2000" dirty="0"/>
              <a:t>필요에 따라 산출물 확인</a:t>
            </a:r>
            <a:r>
              <a:rPr lang="en-US" altLang="ko-KR" sz="2000" dirty="0"/>
              <a:t>)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이상이 없을 경우</a:t>
            </a:r>
            <a:r>
              <a:rPr lang="en-US" altLang="ko-KR" sz="2000" dirty="0"/>
              <a:t>,</a:t>
            </a:r>
            <a:r>
              <a:rPr lang="ko-KR" altLang="en-US" sz="2000" dirty="0"/>
              <a:t> 적합성 인증 취득 선언</a:t>
            </a:r>
            <a:endParaRPr lang="en-US" altLang="ko-KR" sz="2000" dirty="0"/>
          </a:p>
          <a:p>
            <a:pPr lvl="1" indent="-4572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예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>
                <a:hlinkClick r:id="rId4"/>
              </a:rPr>
              <a:t>https://www.openchainproject.org/news/2021/02/01/microsoft-announces-conformance-to-openchain-2-1-iso-iec-5230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4C753E7-68C8-7A4F-8D70-5F11598A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650" y="4575700"/>
            <a:ext cx="53467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절차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자체 인증 웹사이트 회원 가입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>
                <a:hlinkClick r:id="rId3"/>
              </a:rPr>
              <a:t>https://certification.openchainproject.org/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현수준 진단 </a:t>
            </a:r>
            <a:r>
              <a:rPr lang="en-US" altLang="ko-KR" sz="2000" dirty="0"/>
              <a:t>(</a:t>
            </a:r>
            <a:r>
              <a:rPr lang="ko-KR" altLang="en-US" sz="2000" dirty="0"/>
              <a:t>질문에 </a:t>
            </a:r>
            <a:r>
              <a:rPr lang="en-US" altLang="ko-KR" sz="2000" dirty="0"/>
              <a:t>Yes, No</a:t>
            </a:r>
            <a:r>
              <a:rPr lang="ko-KR" altLang="en-US" sz="2000" dirty="0"/>
              <a:t>로 체크</a:t>
            </a:r>
            <a:r>
              <a:rPr lang="en-US" altLang="ko-KR" sz="2000" dirty="0"/>
              <a:t>)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미비점</a:t>
            </a:r>
            <a:r>
              <a:rPr lang="en-US" altLang="ko-KR" sz="2000" dirty="0"/>
              <a:t>(No</a:t>
            </a:r>
            <a:r>
              <a:rPr lang="ko-KR" altLang="en-US" sz="2000" dirty="0"/>
              <a:t>로 체크한 항목</a:t>
            </a:r>
            <a:r>
              <a:rPr lang="en-US" altLang="ko-KR" sz="2000" dirty="0"/>
              <a:t>)</a:t>
            </a:r>
            <a:r>
              <a:rPr lang="ko-KR" altLang="en-US" sz="2000" dirty="0"/>
              <a:t> 보완 활동 </a:t>
            </a:r>
            <a:r>
              <a:rPr lang="en-US" altLang="ko-KR" sz="2000" dirty="0"/>
              <a:t>:</a:t>
            </a:r>
            <a:r>
              <a:rPr lang="ko-KR" altLang="en-US" sz="2000" dirty="0"/>
              <a:t> 정책 수립</a:t>
            </a:r>
            <a:r>
              <a:rPr lang="en-US" altLang="ko-KR" sz="2000" dirty="0"/>
              <a:t>/</a:t>
            </a:r>
            <a:r>
              <a:rPr lang="ko-KR" altLang="en-US" sz="2000" dirty="0"/>
              <a:t>프로세스 구축</a:t>
            </a:r>
            <a:r>
              <a:rPr lang="en-US" altLang="ko-KR" sz="2000" dirty="0"/>
              <a:t>/</a:t>
            </a:r>
            <a:r>
              <a:rPr lang="ko-KR" altLang="en-US" sz="2000" dirty="0"/>
              <a:t>교육 및 평가</a:t>
            </a:r>
            <a:r>
              <a:rPr lang="en-US" altLang="ko-KR" sz="2000" dirty="0"/>
              <a:t>/</a:t>
            </a:r>
            <a:r>
              <a:rPr lang="ko-KR" altLang="en-US" sz="2000" dirty="0"/>
              <a:t>도구 도입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모든 항목에 </a:t>
            </a:r>
            <a:r>
              <a:rPr lang="en-US" altLang="ko-KR" sz="2000" dirty="0"/>
              <a:t>Yes</a:t>
            </a:r>
            <a:r>
              <a:rPr lang="ko-KR" altLang="en-US" sz="2000" dirty="0"/>
              <a:t>할 수 있는 수준 도달 시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Yes </a:t>
            </a:r>
            <a:r>
              <a:rPr lang="ko-KR" altLang="en-US" sz="2000" dirty="0"/>
              <a:t>체크 후 </a:t>
            </a:r>
            <a:r>
              <a:rPr lang="en-US" altLang="ko-KR" sz="2000" dirty="0"/>
              <a:t>”</a:t>
            </a:r>
            <a:r>
              <a:rPr lang="ko-KR" altLang="en-US" sz="2000" dirty="0"/>
              <a:t>제출</a:t>
            </a:r>
            <a:r>
              <a:rPr lang="en-US" altLang="ko-KR" sz="2000" dirty="0"/>
              <a:t>”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제출 후 </a:t>
            </a:r>
            <a:r>
              <a:rPr lang="en-US" altLang="ko-KR" sz="2000" dirty="0"/>
              <a:t>OpenChain General Manager</a:t>
            </a:r>
            <a:r>
              <a:rPr lang="ko-KR" altLang="en-US" sz="2000" dirty="0"/>
              <a:t>에게 자체 인증 수행 결과를 제출하였고</a:t>
            </a:r>
            <a:r>
              <a:rPr lang="en-US" altLang="ko-KR" sz="2000" dirty="0"/>
              <a:t>,</a:t>
            </a:r>
            <a:r>
              <a:rPr lang="ko-KR" altLang="en-US" sz="2000" dirty="0"/>
              <a:t> 적합성 인증 획득이 준비되었음을 알림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altLang="ko-KR" sz="2000" dirty="0"/>
              <a:t>General Manager</a:t>
            </a:r>
            <a:r>
              <a:rPr lang="ko-KR" altLang="en-US" sz="2000" dirty="0"/>
              <a:t>는 간단한 질의 응답 형태의 확인 절차를 거침 </a:t>
            </a:r>
            <a:r>
              <a:rPr lang="en-US" altLang="ko-KR" sz="2000" dirty="0"/>
              <a:t>(</a:t>
            </a:r>
            <a:r>
              <a:rPr lang="ko-KR" altLang="en-US" sz="2000" dirty="0"/>
              <a:t>필요에 따라 산출물 확인</a:t>
            </a:r>
            <a:r>
              <a:rPr lang="en-US" altLang="ko-KR" sz="2000" dirty="0"/>
              <a:t>)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이상이 없을 경우</a:t>
            </a:r>
            <a:r>
              <a:rPr lang="en-US" altLang="ko-KR" sz="2000" dirty="0"/>
              <a:t>,</a:t>
            </a:r>
            <a:r>
              <a:rPr lang="ko-KR" altLang="en-US" sz="2000" dirty="0"/>
              <a:t> 적합성 인증 취득 선언</a:t>
            </a:r>
            <a:endParaRPr lang="en-US" altLang="ko-KR" sz="2000" dirty="0"/>
          </a:p>
          <a:p>
            <a:pPr lvl="1" indent="-4572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예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>
                <a:hlinkClick r:id="rId4"/>
              </a:rPr>
              <a:t>https://www.openchainproject.org/news/2021/02/01/microsoft-announces-conformance-to-openchain-2-1-iso-iec-5230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altLang="ko-KR" sz="2000" dirty="0"/>
              <a:t>OpenChain </a:t>
            </a:r>
            <a:r>
              <a:rPr lang="ko-KR" altLang="en-US" sz="2000" dirty="0"/>
              <a:t>웹사이트에 기업 로고 등록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44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Independent Assessment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제</a:t>
            </a:r>
            <a:r>
              <a:rPr lang="en-US" altLang="ko-KR" sz="2000" dirty="0"/>
              <a:t>3</a:t>
            </a:r>
            <a:r>
              <a:rPr lang="ko-KR" altLang="en-US" sz="2000" dirty="0"/>
              <a:t>자가 </a:t>
            </a:r>
            <a:r>
              <a:rPr lang="en-US" altLang="ko-KR" sz="2000" dirty="0"/>
              <a:t>ISO/IEC 5230</a:t>
            </a:r>
            <a:r>
              <a:rPr lang="ko-KR" altLang="en-US" sz="2000" dirty="0"/>
              <a:t>의 요구사항을 충족하는지 평가하고</a:t>
            </a:r>
            <a:r>
              <a:rPr lang="en-US" altLang="ko-KR" sz="2000" dirty="0"/>
              <a:t>,</a:t>
            </a:r>
            <a:r>
              <a:rPr lang="ko-KR" altLang="en-US" sz="2000" dirty="0"/>
              <a:t> 미비점 보완을 위한 지원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ISO/IEC 5230</a:t>
            </a:r>
            <a:r>
              <a:rPr lang="ko-KR" altLang="en-US" sz="1600" dirty="0"/>
              <a:t>은 제</a:t>
            </a:r>
            <a:r>
              <a:rPr lang="en-US" altLang="ko-KR" sz="1600" dirty="0"/>
              <a:t>3</a:t>
            </a:r>
            <a:r>
              <a:rPr lang="ko-KR" altLang="en-US" sz="1600" dirty="0" err="1"/>
              <a:t>자로부터의</a:t>
            </a:r>
            <a:r>
              <a:rPr lang="ko-KR" altLang="en-US" sz="1600" dirty="0"/>
              <a:t> 평가를 의무화하는 강제조항은 없음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참고로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r>
              <a:rPr lang="en-US" altLang="ko-KR" sz="1600" dirty="0"/>
              <a:t>Independent Safety Assessment</a:t>
            </a:r>
            <a:r>
              <a:rPr lang="ko-KR" altLang="en-US" sz="1600" dirty="0"/>
              <a:t>인 </a:t>
            </a:r>
            <a:r>
              <a:rPr lang="en-US" altLang="ko-KR" sz="1600" dirty="0"/>
              <a:t>ISO 26262-2:2018</a:t>
            </a:r>
            <a:r>
              <a:rPr lang="ko-KR" altLang="en-US" sz="1600" dirty="0"/>
              <a:t>의 경우</a:t>
            </a:r>
            <a:r>
              <a:rPr lang="en-US" altLang="ko-KR" sz="1600" dirty="0"/>
              <a:t>,  External Company</a:t>
            </a:r>
            <a:r>
              <a:rPr lang="ko-KR" altLang="en-US" sz="1600" dirty="0" err="1"/>
              <a:t>로부터의</a:t>
            </a:r>
            <a:r>
              <a:rPr lang="ko-KR" altLang="en-US" sz="1600" dirty="0"/>
              <a:t> </a:t>
            </a:r>
            <a:r>
              <a:rPr lang="en-US" altLang="ko-KR" sz="1600" dirty="0"/>
              <a:t>Independent Assessment</a:t>
            </a:r>
            <a:r>
              <a:rPr lang="ko-KR" altLang="en-US" sz="1600" dirty="0" err="1"/>
              <a:t>를</a:t>
            </a:r>
            <a:r>
              <a:rPr lang="ko-KR" altLang="en-US" sz="1600" dirty="0"/>
              <a:t> 의무적으로 요구함</a:t>
            </a:r>
            <a:endParaRPr lang="en-US" altLang="ko-KR" sz="16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endParaRPr lang="en-US" altLang="ko-KR" sz="20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000" dirty="0"/>
              <a:t>Third-Party Certification</a:t>
            </a:r>
            <a:r>
              <a:rPr lang="ko-KR" altLang="en-US" sz="2000" dirty="0"/>
              <a:t>과의 차이점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Third party certification</a:t>
            </a:r>
            <a:r>
              <a:rPr lang="ko-KR" altLang="en-US" sz="1600" dirty="0"/>
              <a:t>은 인증 수행 후 인증서 발급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Independent Assessment</a:t>
            </a:r>
            <a:r>
              <a:rPr lang="ko-KR" altLang="en-US" sz="1600" dirty="0"/>
              <a:t>는 어떤 인증서를 발급해준다기 보다 평가를 시행하고 미비점을 보완할 수 있는 컨설팅까지 제공함</a:t>
            </a:r>
            <a:endParaRPr lang="en-US" altLang="ko-KR" sz="16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endParaRPr lang="en-US" altLang="ko-KR" sz="20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000" dirty="0"/>
              <a:t>Independent Assessment </a:t>
            </a:r>
            <a:r>
              <a:rPr lang="ko-KR" altLang="en-US" sz="2000" dirty="0"/>
              <a:t>제공 업체 현황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 </a:t>
            </a:r>
            <a:r>
              <a:rPr lang="en-US" altLang="ko-KR" sz="1600" dirty="0" err="1"/>
              <a:t>AlektoMetis</a:t>
            </a:r>
            <a:r>
              <a:rPr lang="en-US" altLang="ko-KR" sz="1600" dirty="0"/>
              <a:t> (</a:t>
            </a:r>
            <a:r>
              <a:rPr lang="en-US" altLang="ko-KR" sz="1600" dirty="0">
                <a:hlinkClick r:id="rId3"/>
              </a:rPr>
              <a:t>https://alektometis.com/</a:t>
            </a:r>
            <a:r>
              <a:rPr lang="en-US" altLang="ko-KR" sz="1600" dirty="0"/>
              <a:t>)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Source Code Control (</a:t>
            </a:r>
            <a:r>
              <a:rPr lang="en-US" altLang="ko-KR" sz="1600" dirty="0">
                <a:hlinkClick r:id="rId4"/>
              </a:rPr>
              <a:t>https://sourcecodecontrol.co/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74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AlektoMetis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의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Independent Assessment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altLang="ko-KR" sz="2000" dirty="0"/>
              <a:t>Kick Off</a:t>
            </a:r>
            <a:r>
              <a:rPr lang="ko-KR" altLang="en-US" sz="2000" dirty="0"/>
              <a:t>시 현단계 점검</a:t>
            </a:r>
            <a:r>
              <a:rPr lang="en-US" altLang="ko-KR" sz="2000" dirty="0"/>
              <a:t>/</a:t>
            </a:r>
            <a:r>
              <a:rPr lang="ko-KR" altLang="en-US" sz="2000" dirty="0"/>
              <a:t>미비점 분석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미비점 보완을 위한 </a:t>
            </a:r>
            <a:r>
              <a:rPr lang="en-US" altLang="ko-KR" sz="2000" dirty="0"/>
              <a:t>Task </a:t>
            </a:r>
            <a:r>
              <a:rPr lang="ko-KR" altLang="en-US" sz="2000" dirty="0"/>
              <a:t>수행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이 과정을 반복</a:t>
            </a: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9A6127-4A1F-CC48-BC25-0482F9E3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90" y="2608735"/>
            <a:ext cx="8037219" cy="362696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A406BC3-4BB4-7F4B-8228-52D54976836D}"/>
              </a:ext>
            </a:extLst>
          </p:cNvPr>
          <p:cNvSpPr/>
          <p:nvPr/>
        </p:nvSpPr>
        <p:spPr>
          <a:xfrm>
            <a:off x="8283759" y="6235700"/>
            <a:ext cx="1952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4"/>
              </a:rPr>
              <a:t>https://youtu.be/DEBd-g0Ab8E</a:t>
            </a:r>
            <a:r>
              <a:rPr lang="ko-KR" altLang="en-US" sz="1000" dirty="0"/>
              <a:t> </a:t>
            </a:r>
            <a:endParaRPr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1552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AlektoMetis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의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Independent Assessment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 startAt="4"/>
            </a:pPr>
            <a:r>
              <a:rPr lang="ko-KR" altLang="en-US" sz="2000" dirty="0"/>
              <a:t>적합성 인증을 취득할 수준에 도달할 수 있도록 지원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 startAt="4"/>
            </a:pPr>
            <a:r>
              <a:rPr lang="en-US" altLang="ko-KR" sz="2000" dirty="0"/>
              <a:t>Self </a:t>
            </a:r>
            <a:r>
              <a:rPr lang="ko-KR" altLang="en-US" sz="2000" dirty="0"/>
              <a:t>혹은 </a:t>
            </a:r>
            <a:r>
              <a:rPr lang="en-US" altLang="ko-KR" sz="2000" dirty="0"/>
              <a:t>Third-Party Certification </a:t>
            </a:r>
            <a:r>
              <a:rPr lang="ko-KR" altLang="en-US" sz="2000" dirty="0"/>
              <a:t>수행하게 함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FA56AB-EAFB-FF4A-81B0-B26743E14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70" y="2322829"/>
            <a:ext cx="4163060" cy="384152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5F6B555-782E-6047-B614-92D598FB55BF}"/>
              </a:ext>
            </a:extLst>
          </p:cNvPr>
          <p:cNvSpPr/>
          <p:nvPr/>
        </p:nvSpPr>
        <p:spPr>
          <a:xfrm>
            <a:off x="6424479" y="6164352"/>
            <a:ext cx="1952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4"/>
              </a:rPr>
              <a:t>https://youtu.be/DEBd-g0Ab8E</a:t>
            </a:r>
            <a:r>
              <a:rPr lang="ko-KR" altLang="en-US" sz="1000" dirty="0"/>
              <a:t> </a:t>
            </a:r>
            <a:endParaRPr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167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dirty="0"/>
              <a:t>Source Code Control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의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Independent Assessment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사전 평가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교육 제공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정책</a:t>
            </a:r>
            <a:r>
              <a:rPr lang="en-US" altLang="ko-KR" sz="2000" dirty="0"/>
              <a:t>/</a:t>
            </a:r>
            <a:r>
              <a:rPr lang="ko-KR" altLang="en-US" sz="2000" dirty="0"/>
              <a:t>가이드 수립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altLang="ko-KR" sz="2000" dirty="0"/>
              <a:t>SCA Tools </a:t>
            </a:r>
            <a:r>
              <a:rPr lang="ko-KR" altLang="en-US" sz="2000" dirty="0"/>
              <a:t>도입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적용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5F6B555-782E-6047-B614-92D598FB55BF}"/>
              </a:ext>
            </a:extLst>
          </p:cNvPr>
          <p:cNvSpPr/>
          <p:nvPr/>
        </p:nvSpPr>
        <p:spPr>
          <a:xfrm>
            <a:off x="8096096" y="4979670"/>
            <a:ext cx="1952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3"/>
              </a:rPr>
              <a:t>https://youtu.be/DEBd-g0Ab8E</a:t>
            </a:r>
            <a:r>
              <a:rPr lang="ko-KR" altLang="en-US" sz="1000" dirty="0"/>
              <a:t> </a:t>
            </a:r>
            <a:endParaRPr lang="ko-Kore-KR" altLang="en-US" sz="1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F028120-D89B-B144-A008-2A4C8EB9D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3646170"/>
            <a:ext cx="7848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2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dirty="0"/>
              <a:t>Source Code Control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의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Independent Assessment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ISO/IEC 5230 </a:t>
            </a:r>
            <a:r>
              <a:rPr lang="ko-KR" altLang="en-US" sz="2000" dirty="0"/>
              <a:t>적합성 인증 획득을 위한 계획 수립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5F6B555-782E-6047-B614-92D598FB55BF}"/>
              </a:ext>
            </a:extLst>
          </p:cNvPr>
          <p:cNvSpPr/>
          <p:nvPr/>
        </p:nvSpPr>
        <p:spPr>
          <a:xfrm>
            <a:off x="8451696" y="6017340"/>
            <a:ext cx="1952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3"/>
              </a:rPr>
              <a:t>https://youtu.be/DEBd-g0Ab8E</a:t>
            </a:r>
            <a:r>
              <a:rPr lang="ko-KR" altLang="en-US" sz="1000" dirty="0"/>
              <a:t> </a:t>
            </a:r>
            <a:endParaRPr lang="ko-Kore-KR" altLang="en-US" sz="1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7D29D5-C11E-3344-A6F5-F1E174175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010" y="1892394"/>
            <a:ext cx="8219454" cy="41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6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OpenChain 2.1 – ISO/IEC 5230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오픈소스 </a:t>
            </a:r>
            <a:r>
              <a:rPr lang="ko-KR" altLang="en-US" sz="2000" dirty="0" err="1"/>
              <a:t>컴플라이언스에</a:t>
            </a:r>
            <a:r>
              <a:rPr lang="ko-KR" altLang="en-US" sz="2000" dirty="0"/>
              <a:t> 대한 유일한 국제 표준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2020</a:t>
            </a:r>
            <a:r>
              <a:rPr lang="ko-KR" altLang="en-US" sz="2000" dirty="0"/>
              <a:t>년 </a:t>
            </a:r>
            <a:r>
              <a:rPr lang="en-US" altLang="ko-KR" sz="2000" dirty="0"/>
              <a:t>12</a:t>
            </a:r>
            <a:r>
              <a:rPr lang="ko-KR" altLang="en-US" sz="2000" dirty="0"/>
              <a:t>월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ISO </a:t>
            </a:r>
            <a:r>
              <a:rPr lang="ko-KR" altLang="en-US" sz="2000" dirty="0"/>
              <a:t>공식 등록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OpenChain </a:t>
            </a:r>
            <a:r>
              <a:rPr lang="ko-KR" altLang="en-US" sz="2000" dirty="0"/>
              <a:t>규격 </a:t>
            </a:r>
            <a:r>
              <a:rPr lang="en-US" altLang="ko-KR" sz="2000" dirty="0"/>
              <a:t>2.1</a:t>
            </a:r>
            <a:r>
              <a:rPr lang="ko-KR" altLang="en-US" sz="2000" dirty="0"/>
              <a:t>과 완전히 동일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171E83-B354-6C4F-9398-FE6E0CFC5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490" y="867682"/>
            <a:ext cx="4940300" cy="533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45F556-A9A7-1C43-ADB8-75E608A72827}"/>
              </a:ext>
            </a:extLst>
          </p:cNvPr>
          <p:cNvSpPr/>
          <p:nvPr/>
        </p:nvSpPr>
        <p:spPr>
          <a:xfrm>
            <a:off x="8639961" y="6172029"/>
            <a:ext cx="24945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4"/>
              </a:rPr>
              <a:t>https://www.iso.org/standard/81039.html</a:t>
            </a:r>
            <a:r>
              <a:rPr lang="en-US" altLang="ko-Kore-KR" sz="1000" dirty="0"/>
              <a:t> </a:t>
            </a:r>
            <a:endParaRPr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2930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dirty="0"/>
              <a:t>Source Code Control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의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Independent Assessment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각 항목 별 세부 방법 수립 </a:t>
            </a:r>
            <a:r>
              <a:rPr lang="en-US" altLang="ko-KR" sz="2000" dirty="0"/>
              <a:t>/</a:t>
            </a:r>
            <a:r>
              <a:rPr lang="ko-KR" altLang="en-US" sz="2000" dirty="0"/>
              <a:t> 담당자 할당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5F6B555-782E-6047-B614-92D598FB55BF}"/>
              </a:ext>
            </a:extLst>
          </p:cNvPr>
          <p:cNvSpPr/>
          <p:nvPr/>
        </p:nvSpPr>
        <p:spPr>
          <a:xfrm>
            <a:off x="7699856" y="6007818"/>
            <a:ext cx="1952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3"/>
              </a:rPr>
              <a:t>https://youtu.be/DEBd-g0Ab8E</a:t>
            </a:r>
            <a:r>
              <a:rPr lang="ko-KR" altLang="en-US" sz="1000" dirty="0"/>
              <a:t> </a:t>
            </a:r>
            <a:endParaRPr lang="ko-Kore-KR" altLang="en-US" sz="1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2464B11-98F5-C141-9F85-D13046F2F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9" y="1891029"/>
            <a:ext cx="7400021" cy="41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dirty="0"/>
              <a:t>Source Code Control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의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Independent Assessment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Independent Report </a:t>
            </a:r>
            <a:r>
              <a:rPr lang="ko-KR" altLang="en-US" sz="2000" dirty="0"/>
              <a:t>생성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5F6B555-782E-6047-B614-92D598FB55BF}"/>
              </a:ext>
            </a:extLst>
          </p:cNvPr>
          <p:cNvSpPr/>
          <p:nvPr/>
        </p:nvSpPr>
        <p:spPr>
          <a:xfrm>
            <a:off x="9227031" y="5425840"/>
            <a:ext cx="1952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3"/>
              </a:rPr>
              <a:t>https://youtu.be/DEBd-g0Ab8E</a:t>
            </a:r>
            <a:r>
              <a:rPr lang="ko-KR" altLang="en-US" sz="1000" dirty="0"/>
              <a:t> </a:t>
            </a:r>
            <a:endParaRPr lang="ko-Kore-KR" altLang="en-US" sz="1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D6D17F-F961-6B42-8F42-6BB5C2C8F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127" y="1969818"/>
            <a:ext cx="9935683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Third-Party Certification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인증 전문 기관에 의한 평가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인증서 발행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ISO/IEC 5230 </a:t>
            </a:r>
            <a:r>
              <a:rPr lang="ko-KR" altLang="en-US" sz="2000" dirty="0"/>
              <a:t>적합성 인증서 발행 기관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TÜV SÜD 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PwC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ORCRO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42E0BF6-4145-4441-B5C9-2B6BADA26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3422565"/>
            <a:ext cx="55753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38615D0-1411-6949-A3A8-186E6D07D178}"/>
              </a:ext>
            </a:extLst>
          </p:cNvPr>
          <p:cNvSpPr/>
          <p:nvPr/>
        </p:nvSpPr>
        <p:spPr>
          <a:xfrm>
            <a:off x="6452665" y="5729425"/>
            <a:ext cx="2608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4"/>
              </a:rPr>
              <a:t>https://www.openchainproject.org/partners</a:t>
            </a:r>
            <a:r>
              <a:rPr lang="en-US" altLang="ko-Kore-KR" sz="1000" dirty="0"/>
              <a:t> </a:t>
            </a:r>
            <a:endParaRPr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1512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TÜV SÜD</a:t>
            </a:r>
            <a:r>
              <a:rPr lang="ko-KR" altLang="en-US" sz="3200" dirty="0"/>
              <a:t>의 </a:t>
            </a: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Third-Party Certification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TÜV SÜD : </a:t>
            </a:r>
            <a:r>
              <a:rPr lang="ko-KR" altLang="en-US" sz="2000" dirty="0"/>
              <a:t>글로벌 시험 인증 기관 </a:t>
            </a:r>
            <a:r>
              <a:rPr lang="en-US" altLang="ko-KR" sz="2000" dirty="0"/>
              <a:t>(</a:t>
            </a:r>
            <a:r>
              <a:rPr lang="ko-KR" altLang="en-US" sz="2000" dirty="0"/>
              <a:t>독일</a:t>
            </a:r>
            <a:r>
              <a:rPr lang="en-US" altLang="ko-KR" sz="2000" dirty="0"/>
              <a:t>) 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고품질 </a:t>
            </a:r>
            <a:r>
              <a:rPr lang="en-US" altLang="ko-KR" sz="2000" dirty="0"/>
              <a:t>Open source compliance program </a:t>
            </a:r>
            <a:r>
              <a:rPr lang="ko-KR" altLang="en-US" sz="2000" dirty="0"/>
              <a:t>확인을 위한 </a:t>
            </a:r>
            <a:r>
              <a:rPr lang="en-US" altLang="ko-KR" sz="2000" dirty="0"/>
              <a:t>Evaluation procedure </a:t>
            </a:r>
            <a:r>
              <a:rPr lang="ko-KR" altLang="en-US" sz="2000" dirty="0"/>
              <a:t>개발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 </a:t>
            </a:r>
            <a:r>
              <a:rPr lang="en-US" altLang="ko-KR" sz="2000" dirty="0"/>
              <a:t>TPS PPP 15001A 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2018</a:t>
            </a:r>
            <a:r>
              <a:rPr lang="ko-KR" altLang="en-US" sz="1600" dirty="0"/>
              <a:t>년 히타치 인증 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OpenChain Self Certification</a:t>
            </a:r>
            <a:r>
              <a:rPr lang="ko-KR" altLang="en-US" sz="1600" dirty="0"/>
              <a:t>과는 무관하게</a:t>
            </a:r>
            <a:r>
              <a:rPr lang="en-US" altLang="ko-KR" sz="1600" dirty="0"/>
              <a:t>, OpenChain Specification</a:t>
            </a:r>
            <a:r>
              <a:rPr lang="ko-KR" altLang="en-US" sz="1600" dirty="0"/>
              <a:t>을 해석하여 제작 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기존 </a:t>
            </a:r>
            <a:r>
              <a:rPr lang="en-US" altLang="ko-KR" sz="1600" dirty="0"/>
              <a:t>TUV SUD</a:t>
            </a:r>
            <a:r>
              <a:rPr lang="ko-KR" altLang="en-US" sz="1600" dirty="0"/>
              <a:t>의 인증 서비스 체계에 맞춰서 제작됨</a:t>
            </a:r>
            <a:endParaRPr lang="en-US" altLang="ko-KR" sz="16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1A275A4-9716-9549-A862-A07B9D65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73" y="3511505"/>
            <a:ext cx="4625454" cy="214312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6C18851-8EA0-0741-9A9B-62566AF05FB7}"/>
              </a:ext>
            </a:extLst>
          </p:cNvPr>
          <p:cNvSpPr/>
          <p:nvPr/>
        </p:nvSpPr>
        <p:spPr>
          <a:xfrm>
            <a:off x="3539319" y="565463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ore-KR" altLang="en-US" sz="1050" dirty="0">
                <a:hlinkClick r:id="rId4"/>
              </a:rPr>
              <a:t>https://www.openchainproject.org/news/2018/12/11/tuv-sud-becomes-the-first-certification-authority-in-the-openchain-partner-program</a:t>
            </a:r>
            <a:r>
              <a:rPr lang="en-US" altLang="ko-Kore-KR" sz="1050" dirty="0"/>
              <a:t> </a:t>
            </a:r>
            <a:endParaRPr lang="ko-Kore-KR" altLang="en-US" sz="1050" dirty="0"/>
          </a:p>
        </p:txBody>
      </p:sp>
      <p:sp>
        <p:nvSpPr>
          <p:cNvPr id="9" name="Google Shape;188;p25">
            <a:extLst>
              <a:ext uri="{FF2B5EF4-FFF2-40B4-BE49-F238E27FC236}">
                <a16:creationId xmlns:a16="http://schemas.microsoft.com/office/drawing/2014/main" id="{D9543531-8574-5542-853B-C9BEA4DB01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20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ko-KR" sz="3200" dirty="0"/>
              <a:t>PwC</a:t>
            </a:r>
            <a:r>
              <a:rPr lang="ko-KR" altLang="en-US" sz="3200" dirty="0"/>
              <a:t>의 </a:t>
            </a: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Third-Party Certification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PricewaterhouseCoopers (</a:t>
            </a:r>
            <a:r>
              <a:rPr lang="ko-KR" altLang="en-US" sz="2000" dirty="0"/>
              <a:t>영국</a:t>
            </a:r>
            <a:r>
              <a:rPr lang="en-US" altLang="ko-KR" sz="2000" dirty="0"/>
              <a:t>) 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다국적 회계 감사 기업 </a:t>
            </a:r>
            <a:r>
              <a:rPr lang="en-US" altLang="ko-KR" sz="1600" dirty="0"/>
              <a:t>(</a:t>
            </a:r>
            <a:r>
              <a:rPr lang="ko-KR" altLang="en-US" sz="1600" dirty="0"/>
              <a:t>세계 </a:t>
            </a:r>
            <a:r>
              <a:rPr lang="en-US" altLang="ko-KR" sz="1600" dirty="0"/>
              <a:t>4</a:t>
            </a:r>
            <a:r>
              <a:rPr lang="ko-KR" altLang="en-US" sz="1600" dirty="0"/>
              <a:t>대 회계 법인 중 하나</a:t>
            </a:r>
            <a:r>
              <a:rPr lang="en-US" altLang="ko-KR" sz="1600" dirty="0"/>
              <a:t>) 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국내에서는 삼일회계법인과 제휴 </a:t>
            </a:r>
            <a:endParaRPr lang="en-US" altLang="ko-KR" sz="16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000" dirty="0"/>
              <a:t>OSS OpenChain supplier audit 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PwC audit report : internationally recognized, trustworthy PwC report 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PwC assessment tool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5C6C2A9-83D9-8D45-AD45-11726360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96" y="3429000"/>
            <a:ext cx="7765607" cy="275609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6219B7-C481-F143-B799-B13DAB59B378}"/>
              </a:ext>
            </a:extLst>
          </p:cNvPr>
          <p:cNvSpPr/>
          <p:nvPr/>
        </p:nvSpPr>
        <p:spPr>
          <a:xfrm>
            <a:off x="8035642" y="6246653"/>
            <a:ext cx="19431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4"/>
              </a:rPr>
              <a:t>https://youtu.be/HslvXCM-4pQ</a:t>
            </a:r>
            <a:r>
              <a:rPr lang="en-US" altLang="ko-Kore-KR" sz="1000" dirty="0"/>
              <a:t> </a:t>
            </a:r>
            <a:endParaRPr lang="ko-Kore-KR" altLang="en-US" sz="1000" dirty="0"/>
          </a:p>
        </p:txBody>
      </p:sp>
      <p:sp>
        <p:nvSpPr>
          <p:cNvPr id="8" name="Google Shape;188;p25">
            <a:extLst>
              <a:ext uri="{FF2B5EF4-FFF2-40B4-BE49-F238E27FC236}">
                <a16:creationId xmlns:a16="http://schemas.microsoft.com/office/drawing/2014/main" id="{A192F305-ADC0-8546-A11C-921BE55D6A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395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ISO/IEC 5230 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추세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독일 자동차 부품 </a:t>
            </a:r>
            <a:r>
              <a:rPr lang="en-US" altLang="ko-KR" sz="2000" dirty="0"/>
              <a:t>Supplier</a:t>
            </a:r>
            <a:r>
              <a:rPr lang="ko-KR" altLang="en-US" sz="2000" dirty="0"/>
              <a:t> </a:t>
            </a:r>
            <a:r>
              <a:rPr lang="en-US" altLang="ko-KR" sz="2000" dirty="0"/>
              <a:t>(2021.</a:t>
            </a:r>
            <a:r>
              <a:rPr lang="ko-KR" altLang="en-US" sz="2000" dirty="0"/>
              <a:t> </a:t>
            </a:r>
            <a:r>
              <a:rPr lang="en-US" altLang="ko-KR" sz="2000" dirty="0"/>
              <a:t>2.</a:t>
            </a:r>
            <a:r>
              <a:rPr lang="ko-KR" altLang="en-US" sz="2000" dirty="0"/>
              <a:t> </a:t>
            </a:r>
            <a:r>
              <a:rPr lang="en-US" altLang="ko-KR" sz="2000" dirty="0"/>
              <a:t>22)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유럽 자동차 제조사가 </a:t>
            </a:r>
            <a:r>
              <a:rPr lang="en-US" altLang="ko-KR" sz="1600" dirty="0"/>
              <a:t>Supplier</a:t>
            </a:r>
            <a:r>
              <a:rPr lang="ko-KR" altLang="en-US" sz="1600" dirty="0"/>
              <a:t>에게 </a:t>
            </a:r>
            <a:r>
              <a:rPr lang="en-US" altLang="ko-KR" sz="1600" dirty="0"/>
              <a:t>OpenChain </a:t>
            </a:r>
            <a:r>
              <a:rPr lang="ko-KR" altLang="en-US" sz="1600" dirty="0"/>
              <a:t>준수 계획을 요구하기 시작하였다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16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2000" dirty="0"/>
              <a:t>유럽 대학 오픈소스 분야 교수 </a:t>
            </a:r>
            <a:r>
              <a:rPr lang="en-US" altLang="ko-KR" sz="2000" dirty="0"/>
              <a:t>(2021.</a:t>
            </a:r>
            <a:r>
              <a:rPr lang="ko-KR" altLang="en-US" sz="2000" dirty="0"/>
              <a:t> </a:t>
            </a:r>
            <a:r>
              <a:rPr lang="en-US" altLang="ko-KR" sz="2000" dirty="0"/>
              <a:t>2.</a:t>
            </a:r>
            <a:r>
              <a:rPr lang="ko-KR" altLang="en-US" sz="2000" dirty="0"/>
              <a:t> </a:t>
            </a:r>
            <a:r>
              <a:rPr lang="en-US" altLang="ko-KR" sz="2000" dirty="0"/>
              <a:t>22)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앞으로 </a:t>
            </a:r>
            <a:r>
              <a:rPr lang="en-US" altLang="ko-KR" sz="1600" dirty="0"/>
              <a:t>Customer</a:t>
            </a:r>
            <a:r>
              <a:rPr lang="ko-KR" altLang="en-US" sz="1600" dirty="0"/>
              <a:t>는 </a:t>
            </a:r>
            <a:r>
              <a:rPr lang="en-US" altLang="ko-KR" sz="1600" dirty="0"/>
              <a:t>Supplier</a:t>
            </a:r>
            <a:r>
              <a:rPr lang="ko-KR" altLang="en-US" sz="1600" dirty="0"/>
              <a:t>에게 </a:t>
            </a:r>
            <a:r>
              <a:rPr lang="en-US" altLang="ko-KR" sz="1600" dirty="0"/>
              <a:t>OpenChain</a:t>
            </a:r>
            <a:r>
              <a:rPr lang="ko-KR" altLang="en-US" sz="1600" dirty="0"/>
              <a:t>의 준수를 요구할 것은 명백해 보인다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자동차 </a:t>
            </a:r>
            <a:r>
              <a:rPr lang="ko-KR" altLang="en-US" sz="1600" dirty="0" err="1"/>
              <a:t>업계로보면</a:t>
            </a:r>
            <a:r>
              <a:rPr lang="ko-KR" altLang="en-US" sz="1600" dirty="0"/>
              <a:t> </a:t>
            </a:r>
            <a:r>
              <a:rPr lang="en-US" altLang="ko-KR" sz="1600" dirty="0"/>
              <a:t>A-SPICE</a:t>
            </a:r>
            <a:r>
              <a:rPr lang="ko-KR" altLang="en-US" sz="1600" dirty="0" err="1"/>
              <a:t>처럼</a:t>
            </a:r>
            <a:r>
              <a:rPr lang="ko-KR" altLang="en-US" sz="1600" dirty="0"/>
              <a:t> 될 것이다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r>
              <a:rPr lang="en-US" altLang="ko-KR" sz="1600" dirty="0"/>
              <a:t>(A-SPICE : </a:t>
            </a:r>
            <a:r>
              <a:rPr lang="ko-KR" altLang="en-US" sz="1600" dirty="0"/>
              <a:t>자동차 품질 관련 표준</a:t>
            </a:r>
            <a:r>
              <a:rPr lang="en-US" altLang="ko-KR" sz="1600" dirty="0"/>
              <a:t>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A82A8CF-F157-9D45-841D-51B4434E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1" y="2053615"/>
            <a:ext cx="8496696" cy="153290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CE5C94D-C046-5945-83CF-E808B8938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137" y="4804385"/>
            <a:ext cx="7707725" cy="1532909"/>
          </a:xfrm>
          <a:prstGeom prst="rect">
            <a:avLst/>
          </a:prstGeom>
        </p:spPr>
      </p:pic>
      <p:sp>
        <p:nvSpPr>
          <p:cNvPr id="8" name="Google Shape;188;p25">
            <a:extLst>
              <a:ext uri="{FF2B5EF4-FFF2-40B4-BE49-F238E27FC236}">
                <a16:creationId xmlns:a16="http://schemas.microsoft.com/office/drawing/2014/main" id="{8D2D5C5C-AC4B-D444-93C1-201F1A4ECA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420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국내 현황 및 시사점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국내에는 아직 </a:t>
            </a:r>
            <a:r>
              <a:rPr lang="en-US" altLang="ko-KR" sz="2000" dirty="0"/>
              <a:t>ISO/IEC 5230 </a:t>
            </a:r>
            <a:r>
              <a:rPr lang="ko-KR" altLang="en-US" sz="2000" dirty="0"/>
              <a:t>교육 </a:t>
            </a:r>
            <a:r>
              <a:rPr lang="en-US" altLang="ko-KR" sz="2000" dirty="0"/>
              <a:t>/</a:t>
            </a:r>
            <a:r>
              <a:rPr lang="ko-KR" altLang="en-US" sz="2000" dirty="0"/>
              <a:t> 인증 제공 업체는 없음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대기업 그룹사의 경우</a:t>
            </a:r>
            <a:r>
              <a:rPr lang="en-US" altLang="ko-KR" sz="2000" dirty="0"/>
              <a:t>,</a:t>
            </a:r>
            <a:r>
              <a:rPr lang="ko-KR" altLang="en-US" sz="2000" dirty="0"/>
              <a:t> 한 기업이 </a:t>
            </a:r>
            <a:r>
              <a:rPr lang="en-US" altLang="ko-KR" sz="2000" dirty="0"/>
              <a:t>ISO/IEC 5230</a:t>
            </a:r>
            <a:r>
              <a:rPr lang="ko-KR" altLang="en-US" sz="2000" dirty="0"/>
              <a:t>에 대한 전문 지식 및 경험 습득 후</a:t>
            </a:r>
            <a:r>
              <a:rPr lang="en-US" altLang="ko-KR" sz="2000" dirty="0"/>
              <a:t>,</a:t>
            </a:r>
            <a:r>
              <a:rPr lang="ko-KR" altLang="en-US" sz="2000" dirty="0"/>
              <a:t> 계열사</a:t>
            </a:r>
            <a:r>
              <a:rPr lang="en-US" altLang="ko-KR" sz="2000" dirty="0"/>
              <a:t>/</a:t>
            </a:r>
            <a:r>
              <a:rPr lang="ko-KR" altLang="en-US" sz="2000" dirty="0"/>
              <a:t>관계사 대상 </a:t>
            </a:r>
            <a:r>
              <a:rPr lang="en-US" altLang="ko-KR" sz="2000" dirty="0"/>
              <a:t>Independent Assessment </a:t>
            </a:r>
            <a:r>
              <a:rPr lang="ko-KR" altLang="en-US" sz="2000" dirty="0"/>
              <a:t>형태의 서비스 제공 가능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NIPA</a:t>
            </a:r>
            <a:r>
              <a:rPr lang="ko-KR" altLang="en-US" sz="2000" dirty="0"/>
              <a:t>와 같은 정부 기관에서 공공의 이익 차원에서 기업 대상 </a:t>
            </a:r>
            <a:r>
              <a:rPr lang="en-US" altLang="ko-KR" sz="2000" dirty="0"/>
              <a:t>Independent Assessment </a:t>
            </a:r>
            <a:r>
              <a:rPr lang="ko-KR" altLang="en-US" sz="2000" dirty="0"/>
              <a:t>형태의 컨설팅 서비스 제공 요구됨</a:t>
            </a:r>
            <a:endParaRPr lang="en-US" altLang="ko-KR" sz="1600" dirty="0"/>
          </a:p>
        </p:txBody>
      </p:sp>
      <p:sp>
        <p:nvSpPr>
          <p:cNvPr id="6" name="Google Shape;188;p25">
            <a:extLst>
              <a:ext uri="{FF2B5EF4-FFF2-40B4-BE49-F238E27FC236}">
                <a16:creationId xmlns:a16="http://schemas.microsoft.com/office/drawing/2014/main" id="{6732C36C-2C4B-4F47-96D2-6B2801C2BD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3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NIPA </a:t>
            </a:r>
            <a:r>
              <a:rPr lang="ko-KR" altLang="en-US" sz="3200" dirty="0"/>
              <a:t>발간 </a:t>
            </a:r>
            <a:r>
              <a:rPr lang="en-US" altLang="ko-KR" sz="3200" dirty="0"/>
              <a:t>OpenChain </a:t>
            </a:r>
            <a:r>
              <a:rPr lang="ko-KR" altLang="en-US" sz="3200" dirty="0"/>
              <a:t>해설서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기업 공개</a:t>
            </a:r>
            <a:r>
              <a:rPr lang="en-US" altLang="ko-KR" sz="2000" dirty="0"/>
              <a:t>SW </a:t>
            </a:r>
            <a:r>
              <a:rPr lang="ko-KR" altLang="en-US" sz="2000" dirty="0"/>
              <a:t>거버넌스 </a:t>
            </a:r>
            <a:r>
              <a:rPr lang="en-US" altLang="ko-KR" sz="2000" dirty="0"/>
              <a:t>OpenChain 2.0 </a:t>
            </a:r>
            <a:r>
              <a:rPr lang="ko-KR" altLang="en-US" sz="2000" dirty="0"/>
              <a:t>해설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ISO/IEC 5230</a:t>
            </a:r>
            <a:r>
              <a:rPr lang="ko-KR" altLang="en-US" sz="2000" dirty="0"/>
              <a:t>에 맞게 개정 예정 </a:t>
            </a:r>
            <a:endParaRPr lang="en-US" altLang="ko-KR" sz="16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A335B5B-CDFD-2044-880F-7C41DE749530}"/>
              </a:ext>
            </a:extLst>
          </p:cNvPr>
          <p:cNvSpPr/>
          <p:nvPr/>
        </p:nvSpPr>
        <p:spPr>
          <a:xfrm>
            <a:off x="4071582" y="59115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ore-KR" altLang="en-US" sz="1000" dirty="0">
                <a:hlinkClick r:id="rId3"/>
              </a:rPr>
              <a:t>https://www.oss.kr/oss_guide/show/7050bff0-d06b-43f0-99a6-9975afcd486f</a:t>
            </a:r>
            <a:r>
              <a:rPr lang="ko-KR" altLang="en-US" sz="1000" dirty="0"/>
              <a:t> </a:t>
            </a:r>
            <a:endParaRPr lang="ko-Kore-KR" altLang="en-US" sz="1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47D5EB6-2D5A-F941-B936-D919C8BB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50" y="2126975"/>
            <a:ext cx="2959100" cy="3784600"/>
          </a:xfrm>
          <a:prstGeom prst="rect">
            <a:avLst/>
          </a:prstGeom>
        </p:spPr>
      </p:pic>
      <p:sp>
        <p:nvSpPr>
          <p:cNvPr id="6" name="Google Shape;188;p25">
            <a:extLst>
              <a:ext uri="{FF2B5EF4-FFF2-40B4-BE49-F238E27FC236}">
                <a16:creationId xmlns:a16="http://schemas.microsoft.com/office/drawing/2014/main" id="{499888B5-6632-A643-9DE3-2A0A079775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869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ISO/IEC 5230 </a:t>
            </a:r>
            <a:r>
              <a:rPr lang="ko-KR" altLang="en-US" sz="3200" dirty="0"/>
              <a:t>계획 수립 </a:t>
            </a:r>
            <a:r>
              <a:rPr lang="en-US" altLang="ko-KR" sz="3200" dirty="0"/>
              <a:t>Template (</a:t>
            </a:r>
            <a:r>
              <a:rPr lang="ko-KR" altLang="en-US" sz="3200" dirty="0"/>
              <a:t>예</a:t>
            </a:r>
            <a:r>
              <a:rPr lang="en-US" altLang="ko-KR" sz="3200" dirty="0"/>
              <a:t>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Jira </a:t>
            </a:r>
            <a:r>
              <a:rPr lang="ko-KR" altLang="en-US" sz="2000" dirty="0" err="1"/>
              <a:t>칸반보드</a:t>
            </a:r>
            <a:r>
              <a:rPr lang="ko-KR" altLang="en-US" sz="2000" dirty="0"/>
              <a:t> 활용</a:t>
            </a:r>
            <a:endParaRPr lang="en-US" altLang="ko-KR" sz="1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B3CF0A-981C-DF4E-AC16-836A95C9E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32" y="1311326"/>
            <a:ext cx="6769100" cy="4749800"/>
          </a:xfrm>
          <a:prstGeom prst="rect">
            <a:avLst/>
          </a:prstGeom>
        </p:spPr>
      </p:pic>
      <p:sp>
        <p:nvSpPr>
          <p:cNvPr id="7" name="Google Shape;188;p25">
            <a:extLst>
              <a:ext uri="{FF2B5EF4-FFF2-40B4-BE49-F238E27FC236}">
                <a16:creationId xmlns:a16="http://schemas.microsoft.com/office/drawing/2014/main" id="{62314B65-9C9C-C747-AD49-3DF8D862F1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556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153025" y="1914525"/>
            <a:ext cx="7038975" cy="180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Any Other Business</a:t>
            </a:r>
            <a:r>
              <a:rPr lang="en-CA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CA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3000" dirty="0"/>
          </a:p>
        </p:txBody>
      </p:sp>
      <p:sp>
        <p:nvSpPr>
          <p:cNvPr id="217" name="Google Shape;217;p29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dirty="0"/>
              <a:t>적합성 인증 획득이란</a:t>
            </a:r>
            <a:r>
              <a:rPr lang="en-US" altLang="ko-KR" sz="3200" dirty="0"/>
              <a:t>?</a:t>
            </a:r>
            <a:r>
              <a:rPr lang="ko-KR" altLang="en-US" sz="3200" dirty="0"/>
              <a:t> </a:t>
            </a:r>
            <a:r>
              <a:rPr lang="en-US" altLang="ko-KR" sz="3200" dirty="0"/>
              <a:t>(OpenChain Conformance)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ISO/IEC 5230</a:t>
            </a:r>
            <a:r>
              <a:rPr lang="ko-KR" altLang="en-US" sz="2000" dirty="0"/>
              <a:t>의 모든 요구사항을 준수하는 오픈소스 프로그램을 가진 기업은 </a:t>
            </a:r>
            <a:r>
              <a:rPr lang="en-US" altLang="ko-KR" sz="2000" dirty="0"/>
              <a:t>ISO/IEC 5230 </a:t>
            </a:r>
            <a:r>
              <a:rPr lang="ko-KR" altLang="en-US" sz="2000" dirty="0"/>
              <a:t>적합성 인증을 획득할 수 있습니다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BECF1D6-0932-C747-855C-87DB757A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9" y="2382574"/>
            <a:ext cx="7444622" cy="374572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9B41D9F-4B0C-A94B-B685-8AEFF6AEEDFC}"/>
              </a:ext>
            </a:extLst>
          </p:cNvPr>
          <p:cNvSpPr/>
          <p:nvPr/>
        </p:nvSpPr>
        <p:spPr>
          <a:xfrm>
            <a:off x="7192069" y="6005185"/>
            <a:ext cx="2140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4"/>
              </a:rPr>
              <a:t>https://www.openchainproject.org/</a:t>
            </a:r>
            <a:r>
              <a:rPr lang="en-US" altLang="ko-Kore-KR" sz="1000" dirty="0"/>
              <a:t> </a:t>
            </a:r>
            <a:endParaRPr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8404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dirty="0"/>
              <a:t>적합성 인증 획득 세가지 방법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Self-Certify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Independent Assessment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Third-Party Certification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44B0E8D-AA86-8746-BC8C-A9C797F7C79D}"/>
              </a:ext>
            </a:extLst>
          </p:cNvPr>
          <p:cNvSpPr/>
          <p:nvPr/>
        </p:nvSpPr>
        <p:spPr>
          <a:xfrm>
            <a:off x="7621318" y="5970613"/>
            <a:ext cx="35221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3"/>
              </a:rPr>
              <a:t>https://www.openchainproject.org/get-started/conformance</a:t>
            </a:r>
            <a:r>
              <a:rPr lang="en-US" altLang="ko-Kore-KR" sz="1000" dirty="0"/>
              <a:t> </a:t>
            </a:r>
            <a:endParaRPr lang="ko-Kore-KR" altLang="en-US" sz="1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5A3AC3-C88E-3142-99A6-DD04045D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432" y="1576413"/>
            <a:ext cx="6629400" cy="439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65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OpenChain Project</a:t>
            </a:r>
            <a:r>
              <a:rPr lang="ko-KR" altLang="en-US" sz="2000" dirty="0"/>
              <a:t>의 추천 방법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OpenChain</a:t>
            </a:r>
            <a:r>
              <a:rPr lang="ko-KR" altLang="en-US" sz="2000" dirty="0"/>
              <a:t> </a:t>
            </a:r>
            <a:r>
              <a:rPr lang="en-US" altLang="ko-KR" sz="2000" dirty="0"/>
              <a:t>Project</a:t>
            </a:r>
            <a:r>
              <a:rPr lang="ko-KR" altLang="en-US" sz="2000" dirty="0"/>
              <a:t>에서 웹사이트 무료 제공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대부분의 기업이 채택하고 있는 방법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44B0E8D-AA86-8746-BC8C-A9C797F7C79D}"/>
              </a:ext>
            </a:extLst>
          </p:cNvPr>
          <p:cNvSpPr/>
          <p:nvPr/>
        </p:nvSpPr>
        <p:spPr>
          <a:xfrm>
            <a:off x="5977175" y="5127822"/>
            <a:ext cx="35221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sz="1000" dirty="0">
                <a:hlinkClick r:id="rId3"/>
              </a:rPr>
              <a:t>https://www.openchainproject.org/get-started/conformance</a:t>
            </a:r>
            <a:r>
              <a:rPr lang="en-US" altLang="ko-Kore-KR" sz="1000" dirty="0"/>
              <a:t> </a:t>
            </a:r>
            <a:endParaRPr lang="ko-Kore-KR" altLang="en-US" sz="1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276F41D-007B-2242-905C-57FC50BC4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0" y="3182916"/>
            <a:ext cx="6591300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웹사이트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D37701F-911B-3945-B416-C314F7B8E58F}"/>
              </a:ext>
            </a:extLst>
          </p:cNvPr>
          <p:cNvSpPr/>
          <p:nvPr/>
        </p:nvSpPr>
        <p:spPr>
          <a:xfrm>
            <a:off x="9213850" y="5449887"/>
            <a:ext cx="25074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ore-KR" sz="1000" dirty="0">
                <a:hlinkClick r:id="rId3"/>
              </a:rPr>
              <a:t>https://certification.openchainproject.org/</a:t>
            </a:r>
            <a:r>
              <a:rPr lang="en-US" altLang="ko-Kore-KR" sz="1000" dirty="0"/>
              <a:t> </a:t>
            </a:r>
            <a:endParaRPr lang="ko-Kore-KR" altLang="en-US" sz="10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3DAC16D-B32B-6244-A835-DB941843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" y="1311326"/>
            <a:ext cx="6248400" cy="42672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D09E31E-5E54-6946-AD26-ED334DD9B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2091690"/>
            <a:ext cx="59563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절차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자체 인증 웹사이트 회원 가입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>
                <a:hlinkClick r:id="rId3"/>
              </a:rPr>
              <a:t>https://certification.openchainproject.org/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9D9938-ACB7-C943-90A2-F8CA9CECE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0" y="1905000"/>
            <a:ext cx="6350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2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절차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자체 인증 웹사이트 회원 가입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>
                <a:hlinkClick r:id="rId3"/>
              </a:rPr>
              <a:t>https://certification.openchainproject.org/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현수준 진단 </a:t>
            </a:r>
            <a:r>
              <a:rPr lang="en-US" altLang="ko-KR" sz="2000" dirty="0"/>
              <a:t>(</a:t>
            </a:r>
            <a:r>
              <a:rPr lang="ko-KR" altLang="en-US" sz="2000" dirty="0"/>
              <a:t>질문에 </a:t>
            </a:r>
            <a:r>
              <a:rPr lang="en-US" altLang="ko-KR" sz="2000" dirty="0"/>
              <a:t>Yes, No</a:t>
            </a:r>
            <a:r>
              <a:rPr lang="ko-KR" altLang="en-US" sz="2000" dirty="0"/>
              <a:t>로 체크</a:t>
            </a:r>
            <a:r>
              <a:rPr lang="en-US" altLang="ko-KR" sz="2000" dirty="0"/>
              <a:t>)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5DB086-B878-EE4E-9F4B-6DC64BEBB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2185966"/>
            <a:ext cx="61468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Self-Certify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 절차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자체 인증 웹사이트 회원 가입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>
                <a:hlinkClick r:id="rId3"/>
              </a:rPr>
              <a:t>https://certification.openchainproject.org/</a:t>
            </a:r>
            <a:endParaRPr lang="en-US" altLang="ko-KR" sz="20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현수준 진단 </a:t>
            </a:r>
            <a:r>
              <a:rPr lang="en-US" altLang="ko-KR" sz="2000" dirty="0"/>
              <a:t>(</a:t>
            </a:r>
            <a:r>
              <a:rPr lang="ko-KR" altLang="en-US" sz="2000" dirty="0"/>
              <a:t>질문에 </a:t>
            </a:r>
            <a:r>
              <a:rPr lang="en-US" altLang="ko-KR" sz="2000" dirty="0"/>
              <a:t>Yes, No</a:t>
            </a:r>
            <a:r>
              <a:rPr lang="ko-KR" altLang="en-US" sz="2000" dirty="0"/>
              <a:t>로 체크</a:t>
            </a:r>
            <a:r>
              <a:rPr lang="en-US" altLang="ko-KR" sz="2000" dirty="0"/>
              <a:t>)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ko-KR" altLang="en-US" sz="2000" dirty="0"/>
              <a:t>미비점</a:t>
            </a:r>
            <a:r>
              <a:rPr lang="en-US" altLang="ko-KR" sz="2000" dirty="0"/>
              <a:t>(No</a:t>
            </a:r>
            <a:r>
              <a:rPr lang="ko-KR" altLang="en-US" sz="2000" dirty="0"/>
              <a:t>로 체크한 항목</a:t>
            </a:r>
            <a:r>
              <a:rPr lang="en-US" altLang="ko-KR" sz="2000" dirty="0"/>
              <a:t>)</a:t>
            </a:r>
            <a:r>
              <a:rPr lang="ko-KR" altLang="en-US" sz="2000" dirty="0"/>
              <a:t> 보완 활동 </a:t>
            </a:r>
            <a:r>
              <a:rPr lang="en-US" altLang="ko-KR" sz="2000" dirty="0"/>
              <a:t>:</a:t>
            </a:r>
            <a:r>
              <a:rPr lang="ko-KR" altLang="en-US" sz="2000" dirty="0"/>
              <a:t> 정책 수립</a:t>
            </a:r>
            <a:r>
              <a:rPr lang="en-US" altLang="ko-KR" sz="2000" dirty="0"/>
              <a:t>/</a:t>
            </a:r>
            <a:r>
              <a:rPr lang="ko-KR" altLang="en-US" sz="2000" dirty="0"/>
              <a:t>프로세스 구축</a:t>
            </a:r>
            <a:r>
              <a:rPr lang="en-US" altLang="ko-KR" sz="2000" dirty="0"/>
              <a:t>/</a:t>
            </a:r>
            <a:r>
              <a:rPr lang="ko-KR" altLang="en-US" sz="2000" dirty="0"/>
              <a:t>교육 및 평가</a:t>
            </a:r>
            <a:r>
              <a:rPr lang="en-US" altLang="ko-KR" sz="2000" dirty="0"/>
              <a:t>/</a:t>
            </a:r>
            <a:r>
              <a:rPr lang="ko-KR" altLang="en-US" sz="2000" dirty="0"/>
              <a:t>도구 도입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94C04628-0946-0C4C-8B84-06E8A5A0B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568743"/>
              </p:ext>
            </p:extLst>
          </p:nvPr>
        </p:nvGraphicFramePr>
        <p:xfrm>
          <a:off x="2466996" y="2706865"/>
          <a:ext cx="7258008" cy="35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181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1345</Words>
  <Application>Microsoft Macintosh PowerPoint</Application>
  <PresentationFormat>와이드스크린</PresentationFormat>
  <Paragraphs>187</Paragraphs>
  <Slides>29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2" baseType="lpstr">
      <vt:lpstr>Calibri</vt:lpstr>
      <vt:lpstr>Arial</vt:lpstr>
      <vt:lpstr>Office Theme</vt:lpstr>
      <vt:lpstr>ISO/IEC 5230 인증 세가지 방법</vt:lpstr>
      <vt:lpstr>OpenChain 2.1 – ISO/IEC 5230</vt:lpstr>
      <vt:lpstr>적합성 인증 획득이란? (OpenChain Conformance)</vt:lpstr>
      <vt:lpstr>적합성 인증 획득 세가지 방법</vt:lpstr>
      <vt:lpstr>Self-Certify</vt:lpstr>
      <vt:lpstr>Self-Certify 웹사이트</vt:lpstr>
      <vt:lpstr>Self-Certify 절차</vt:lpstr>
      <vt:lpstr>Self-Certify 절차</vt:lpstr>
      <vt:lpstr>Self-Certify 절차</vt:lpstr>
      <vt:lpstr>Self-Certify 절차</vt:lpstr>
      <vt:lpstr>Self-Certify 절차</vt:lpstr>
      <vt:lpstr>Self-Certify 절차</vt:lpstr>
      <vt:lpstr>Self-Certify 절차</vt:lpstr>
      <vt:lpstr>Self-Certify 절차</vt:lpstr>
      <vt:lpstr>Independent Assessment</vt:lpstr>
      <vt:lpstr>AlektoMetis의 Independent Assessment (1)</vt:lpstr>
      <vt:lpstr>AlektoMetis의 Independent Assessment (2)</vt:lpstr>
      <vt:lpstr>Source Code Control의 Independent Assessment (1)</vt:lpstr>
      <vt:lpstr>Source Code Control의 Independent Assessment (2)</vt:lpstr>
      <vt:lpstr>Source Code Control의 Independent Assessment (3)</vt:lpstr>
      <vt:lpstr>Source Code Control의 Independent Assessment (4)</vt:lpstr>
      <vt:lpstr>Third-Party Certification</vt:lpstr>
      <vt:lpstr>TÜV SÜD의 Third-Party Certification</vt:lpstr>
      <vt:lpstr>PwC의 Third-Party Certification</vt:lpstr>
      <vt:lpstr>ISO/IEC 5230 추세</vt:lpstr>
      <vt:lpstr>국내 현황 및 시사점</vt:lpstr>
      <vt:lpstr>NIPA 발간 OpenChain 해설서</vt:lpstr>
      <vt:lpstr>ISO/IEC 5230 계획 수립 Template (예)</vt:lpstr>
      <vt:lpstr>Any Other Business?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50</cp:revision>
  <dcterms:modified xsi:type="dcterms:W3CDTF">2021-03-12T14:18:15Z</dcterms:modified>
</cp:coreProperties>
</file>