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4" r:id="rId1"/>
  </p:sldMasterIdLst>
  <p:notesMasterIdLst>
    <p:notesMasterId r:id="rId49"/>
  </p:notesMasterIdLst>
  <p:sldIdLst>
    <p:sldId id="693" r:id="rId2"/>
    <p:sldId id="310" r:id="rId3"/>
    <p:sldId id="616" r:id="rId4"/>
    <p:sldId id="725" r:id="rId5"/>
    <p:sldId id="726" r:id="rId6"/>
    <p:sldId id="746" r:id="rId7"/>
    <p:sldId id="759" r:id="rId8"/>
    <p:sldId id="715" r:id="rId9"/>
    <p:sldId id="719" r:id="rId10"/>
    <p:sldId id="710" r:id="rId11"/>
    <p:sldId id="711" r:id="rId12"/>
    <p:sldId id="721" r:id="rId13"/>
    <p:sldId id="712" r:id="rId14"/>
    <p:sldId id="730" r:id="rId15"/>
    <p:sldId id="724" r:id="rId16"/>
    <p:sldId id="723" r:id="rId17"/>
    <p:sldId id="714" r:id="rId18"/>
    <p:sldId id="716" r:id="rId19"/>
    <p:sldId id="718" r:id="rId20"/>
    <p:sldId id="731" r:id="rId21"/>
    <p:sldId id="737" r:id="rId22"/>
    <p:sldId id="760" r:id="rId23"/>
    <p:sldId id="750" r:id="rId24"/>
    <p:sldId id="734" r:id="rId25"/>
    <p:sldId id="738" r:id="rId26"/>
    <p:sldId id="753" r:id="rId27"/>
    <p:sldId id="644" r:id="rId28"/>
    <p:sldId id="609" r:id="rId29"/>
    <p:sldId id="610" r:id="rId30"/>
    <p:sldId id="754" r:id="rId31"/>
    <p:sldId id="748" r:id="rId32"/>
    <p:sldId id="755" r:id="rId33"/>
    <p:sldId id="757" r:id="rId34"/>
    <p:sldId id="758" r:id="rId35"/>
    <p:sldId id="761" r:id="rId36"/>
    <p:sldId id="762" r:id="rId37"/>
    <p:sldId id="768" r:id="rId38"/>
    <p:sldId id="747" r:id="rId39"/>
    <p:sldId id="763" r:id="rId40"/>
    <p:sldId id="764" r:id="rId41"/>
    <p:sldId id="756" r:id="rId42"/>
    <p:sldId id="667" r:id="rId43"/>
    <p:sldId id="680" r:id="rId44"/>
    <p:sldId id="743" r:id="rId45"/>
    <p:sldId id="765" r:id="rId46"/>
    <p:sldId id="770" r:id="rId47"/>
    <p:sldId id="769"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828"/>
    <a:srgbClr val="00AEBB"/>
    <a:srgbClr val="028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59"/>
    <p:restoredTop sz="96301"/>
  </p:normalViewPr>
  <p:slideViewPr>
    <p:cSldViewPr snapToGrid="0">
      <p:cViewPr varScale="1">
        <p:scale>
          <a:sx n="125" d="100"/>
          <a:sy n="125" d="100"/>
        </p:scale>
        <p:origin x="184" y="896"/>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6F11D-535D-CD77-E956-D2B07FFCF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3D5B3-992C-EF65-B5B5-0580574065F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1CDEAA-7251-678F-5105-0AA5F4343562}"/>
              </a:ext>
            </a:extLst>
          </p:cNvPr>
          <p:cNvSpPr>
            <a:spLocks noGrp="1"/>
          </p:cNvSpPr>
          <p:nvPr>
            <p:ph type="body" idx="1"/>
          </p:nvPr>
        </p:nvSpPr>
        <p:spPr/>
        <p:txBody>
          <a:bodyPr/>
          <a:lstStyle/>
          <a:p>
            <a:r>
              <a:rPr lang="en-US" dirty="0"/>
              <a:t>https://</a:t>
            </a:r>
            <a:r>
              <a:rPr lang="en-US" dirty="0" err="1"/>
              <a:t>www.amazon.com</a:t>
            </a:r>
            <a:r>
              <a:rPr lang="en-US" dirty="0"/>
              <a:t>/Galloglass-1250-1600-Gaelic-Mercenary-Warrior/</a:t>
            </a:r>
            <a:r>
              <a:rPr lang="en-US" dirty="0" err="1"/>
              <a:t>dp</a:t>
            </a:r>
            <a:r>
              <a:rPr lang="en-US" dirty="0"/>
              <a:t>/1846035775</a:t>
            </a:r>
          </a:p>
          <a:p>
            <a:r>
              <a:rPr lang="en-US" dirty="0"/>
              <a:t>https://</a:t>
            </a:r>
            <a:r>
              <a:rPr lang="en-US" dirty="0" err="1"/>
              <a:t>en.wikipedia.org</a:t>
            </a:r>
            <a:r>
              <a:rPr lang="en-US" dirty="0"/>
              <a:t>/wiki/Gallowglass</a:t>
            </a:r>
          </a:p>
          <a:p>
            <a:r>
              <a:rPr lang="en-US" dirty="0"/>
              <a:t>https://</a:t>
            </a:r>
            <a:r>
              <a:rPr lang="en-US" dirty="0" err="1"/>
              <a:t>www.electricscotland.com</a:t>
            </a:r>
            <a:r>
              <a:rPr lang="en-US" dirty="0"/>
              <a:t>/history/</a:t>
            </a:r>
            <a:r>
              <a:rPr lang="en-US" dirty="0" err="1"/>
              <a:t>sweden</a:t>
            </a:r>
            <a:r>
              <a:rPr lang="en-US" dirty="0"/>
              <a:t>/17-1.htm</a:t>
            </a:r>
          </a:p>
          <a:p>
            <a:r>
              <a:rPr lang="en-US" dirty="0"/>
              <a:t>https://</a:t>
            </a:r>
            <a:r>
              <a:rPr lang="en-US" dirty="0" err="1"/>
              <a:t>www.jstor.org</a:t>
            </a:r>
            <a:r>
              <a:rPr lang="en-US" dirty="0"/>
              <a:t>/stable/j.ctt6wp6pg.9?seq=9</a:t>
            </a:r>
          </a:p>
        </p:txBody>
      </p:sp>
    </p:spTree>
    <p:extLst>
      <p:ext uri="{BB962C8B-B14F-4D97-AF65-F5344CB8AC3E}">
        <p14:creationId xmlns:p14="http://schemas.microsoft.com/office/powerpoint/2010/main" val="197522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34E24-6E99-A0B9-FBFE-2D4589AA3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2662E-1BDE-3E69-BEA9-15C14F1065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9E7E2B-B929-F2C6-EE92-99BAB8803B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57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C60E8DE7-63E7-22F0-ABDF-2176C5297A00}"/>
            </a:ext>
          </a:extLst>
        </p:cNvPr>
        <p:cNvGrpSpPr/>
        <p:nvPr/>
      </p:nvGrpSpPr>
      <p:grpSpPr>
        <a:xfrm>
          <a:off x="0" y="0"/>
          <a:ext cx="0" cy="0"/>
          <a:chOff x="0" y="0"/>
          <a:chExt cx="0" cy="0"/>
        </a:xfrm>
      </p:grpSpPr>
      <p:sp>
        <p:nvSpPr>
          <p:cNvPr id="147" name="Google Shape;147;g144aaa0767c_0_84:notes">
            <a:extLst>
              <a:ext uri="{FF2B5EF4-FFF2-40B4-BE49-F238E27FC236}">
                <a16:creationId xmlns:a16="http://schemas.microsoft.com/office/drawing/2014/main" id="{FB51FEC6-AE0C-EA98-F17E-3133C96104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4aaa0767c_0_84:notes">
            <a:extLst>
              <a:ext uri="{FF2B5EF4-FFF2-40B4-BE49-F238E27FC236}">
                <a16:creationId xmlns:a16="http://schemas.microsoft.com/office/drawing/2014/main" id="{DC1DAAF4-D135-15E4-5FFF-2E911A10CE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31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a:extLst>
            <a:ext uri="{FF2B5EF4-FFF2-40B4-BE49-F238E27FC236}">
              <a16:creationId xmlns:a16="http://schemas.microsoft.com/office/drawing/2014/main" id="{CAFF2E76-51A6-7D67-3BFD-A73CE295EEC7}"/>
            </a:ext>
          </a:extLst>
        </p:cNvPr>
        <p:cNvGrpSpPr/>
        <p:nvPr/>
      </p:nvGrpSpPr>
      <p:grpSpPr>
        <a:xfrm>
          <a:off x="0" y="0"/>
          <a:ext cx="0" cy="0"/>
          <a:chOff x="0" y="0"/>
          <a:chExt cx="0" cy="0"/>
        </a:xfrm>
      </p:grpSpPr>
      <p:sp>
        <p:nvSpPr>
          <p:cNvPr id="387" name="Google Shape;387;g2e62ad20c76_0_182:notes">
            <a:extLst>
              <a:ext uri="{FF2B5EF4-FFF2-40B4-BE49-F238E27FC236}">
                <a16:creationId xmlns:a16="http://schemas.microsoft.com/office/drawing/2014/main" id="{DF029771-6909-F868-2DA4-28CC6CD651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e62ad20c76_0_182:notes">
            <a:extLst>
              <a:ext uri="{FF2B5EF4-FFF2-40B4-BE49-F238E27FC236}">
                <a16:creationId xmlns:a16="http://schemas.microsoft.com/office/drawing/2014/main" id="{EF84EE83-0524-A94B-DD21-9DD172E3102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500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62ad20c76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e62ad20c76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645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62ad20c76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e62ad20c76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3711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0B47-1E2D-BEA1-88A0-9CB738A13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C55BE-9963-4E8F-A57E-88F1E45EBD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DC9563-23B3-12F6-12D5-EF28BC09BF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17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87" name="Google Shape;87;p12"/>
          <p:cNvSpPr/>
          <p:nvPr/>
        </p:nvSpPr>
        <p:spPr>
          <a:xfrm>
            <a:off x="8418600" y="0"/>
            <a:ext cx="725400" cy="72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8" name="Google Shape;88;p12"/>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F61A5555-1EA5-9B0F-AFC7-EDE40AE86522}"/>
              </a:ext>
            </a:extLst>
          </p:cNvPr>
          <p:cNvPicPr>
            <a:picLocks noChangeAspect="1"/>
          </p:cNvPicPr>
          <p:nvPr userDrawn="1"/>
        </p:nvPicPr>
        <p:blipFill>
          <a:blip r:embed="rId3"/>
          <a:stretch>
            <a:fillRect/>
          </a:stretch>
        </p:blipFill>
        <p:spPr>
          <a:xfrm>
            <a:off x="1315843" y="4618434"/>
            <a:ext cx="673323" cy="385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50" y="179822"/>
            <a:ext cx="7486800" cy="6993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rgbClr val="168FDF"/>
              </a:buClr>
              <a:buSzPts val="2200"/>
              <a:buNone/>
              <a:defRPr sz="2400" i="0" u="none" strike="noStrike" cap="none">
                <a:solidFill>
                  <a:srgbClr val="003778"/>
                </a:solidFill>
              </a:defRPr>
            </a:lvl1pPr>
            <a:lvl2pPr lvl="1"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2pPr>
            <a:lvl3pPr lvl="2"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3pPr>
            <a:lvl4pPr lvl="3"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4pPr>
            <a:lvl5pPr lvl="4"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5pPr>
            <a:lvl6pPr lvl="5"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6pPr>
            <a:lvl7pPr lvl="6"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7pPr>
            <a:lvl8pPr lvl="7"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8pPr>
            <a:lvl9pPr lvl="8"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9pPr>
          </a:lstStyle>
          <a:p>
            <a:endParaRPr dirty="0"/>
          </a:p>
        </p:txBody>
      </p:sp>
      <p:sp>
        <p:nvSpPr>
          <p:cNvPr id="15" name="Google Shape;15;p3"/>
          <p:cNvSpPr txBox="1">
            <a:spLocks noGrp="1"/>
          </p:cNvSpPr>
          <p:nvPr>
            <p:ph type="body" idx="1"/>
          </p:nvPr>
        </p:nvSpPr>
        <p:spPr>
          <a:xfrm>
            <a:off x="233750" y="879125"/>
            <a:ext cx="8725500" cy="3980700"/>
          </a:xfrm>
          <a:prstGeom prst="rect">
            <a:avLst/>
          </a:prstGeom>
          <a:noFill/>
          <a:ln>
            <a:noFill/>
          </a:ln>
        </p:spPr>
        <p:txBody>
          <a:bodyPr spcFirstLastPara="1" wrap="square" lIns="91425" tIns="91425" rIns="91425" bIns="91425" anchor="t" anchorCtr="0">
            <a:noAutofit/>
          </a:bodyPr>
          <a:lstStyle>
            <a:lvl1pPr marL="457189" marR="0" lvl="0" indent="-342892" algn="l" rtl="0">
              <a:lnSpc>
                <a:spcPct val="100000"/>
              </a:lnSpc>
              <a:spcBef>
                <a:spcPts val="800"/>
              </a:spcBef>
              <a:spcAft>
                <a:spcPts val="0"/>
              </a:spcAft>
              <a:buClr>
                <a:srgbClr val="168FDF"/>
              </a:buClr>
              <a:buSzPts val="1800"/>
              <a:buFont typeface="Arial"/>
              <a:buChar char="●"/>
              <a:defRPr sz="1800" i="0" u="none" strike="noStrike" cap="none">
                <a:solidFill>
                  <a:srgbClr val="2F2F2F"/>
                </a:solidFill>
                <a:latin typeface="Arial"/>
                <a:ea typeface="Arial"/>
                <a:cs typeface="Arial"/>
                <a:sym typeface="Arial"/>
              </a:defRPr>
            </a:lvl1pPr>
            <a:lvl2pPr marL="914378" marR="0" lvl="1" indent="-336542" algn="l" rtl="0">
              <a:lnSpc>
                <a:spcPct val="100000"/>
              </a:lnSpc>
              <a:spcBef>
                <a:spcPts val="400"/>
              </a:spcBef>
              <a:spcAft>
                <a:spcPts val="0"/>
              </a:spcAft>
              <a:buClr>
                <a:srgbClr val="168FDF"/>
              </a:buClr>
              <a:buSzPts val="1700"/>
              <a:buFont typeface="Arial"/>
              <a:buChar char="○"/>
              <a:defRPr sz="1700" i="0" u="none" strike="noStrike" cap="none">
                <a:solidFill>
                  <a:srgbClr val="2F2F2F"/>
                </a:solidFill>
                <a:latin typeface="Arial"/>
                <a:ea typeface="Arial"/>
                <a:cs typeface="Arial"/>
                <a:sym typeface="Arial"/>
              </a:defRPr>
            </a:lvl2pPr>
            <a:lvl3pPr marL="1371566" marR="0" lvl="2" indent="-330192" algn="l" rtl="0">
              <a:lnSpc>
                <a:spcPct val="100000"/>
              </a:lnSpc>
              <a:spcBef>
                <a:spcPts val="400"/>
              </a:spcBef>
              <a:spcAft>
                <a:spcPts val="0"/>
              </a:spcAft>
              <a:buClr>
                <a:srgbClr val="168FDF"/>
              </a:buClr>
              <a:buSzPts val="1600"/>
              <a:buFont typeface="Arial"/>
              <a:buChar char="■"/>
              <a:defRPr sz="1600" i="0" u="none" strike="noStrike" cap="none">
                <a:solidFill>
                  <a:srgbClr val="2F2F2F"/>
                </a:solidFill>
                <a:latin typeface="Arial"/>
                <a:ea typeface="Arial"/>
                <a:cs typeface="Arial"/>
                <a:sym typeface="Arial"/>
              </a:defRPr>
            </a:lvl3pPr>
            <a:lvl4pPr marL="1828754" marR="0" lvl="3" indent="-323842" algn="l" rtl="0">
              <a:lnSpc>
                <a:spcPct val="100000"/>
              </a:lnSpc>
              <a:spcBef>
                <a:spcPts val="400"/>
              </a:spcBef>
              <a:spcAft>
                <a:spcPts val="0"/>
              </a:spcAft>
              <a:buClr>
                <a:srgbClr val="168FDF"/>
              </a:buClr>
              <a:buSzPts val="1500"/>
              <a:buFont typeface="Arial"/>
              <a:buChar char="●"/>
              <a:defRPr sz="1500" i="0" u="none" strike="noStrike" cap="none">
                <a:solidFill>
                  <a:srgbClr val="2F2F2F"/>
                </a:solidFill>
                <a:latin typeface="Arial"/>
                <a:ea typeface="Arial"/>
                <a:cs typeface="Arial"/>
                <a:sym typeface="Arial"/>
              </a:defRPr>
            </a:lvl4pPr>
            <a:lvl5pPr marL="2285943" marR="0" lvl="4" indent="-317492" algn="l" rtl="0">
              <a:lnSpc>
                <a:spcPct val="100000"/>
              </a:lnSpc>
              <a:spcBef>
                <a:spcPts val="400"/>
              </a:spcBef>
              <a:spcAft>
                <a:spcPts val="0"/>
              </a:spcAft>
              <a:buClr>
                <a:srgbClr val="168FDF"/>
              </a:buClr>
              <a:buSzPts val="1400"/>
              <a:buFont typeface="Arial"/>
              <a:buChar char="○"/>
              <a:defRPr i="0" u="none" strike="noStrike" cap="none">
                <a:solidFill>
                  <a:srgbClr val="2F2F2F"/>
                </a:solidFill>
                <a:latin typeface="Arial"/>
                <a:ea typeface="Arial"/>
                <a:cs typeface="Arial"/>
                <a:sym typeface="Arial"/>
              </a:defRPr>
            </a:lvl5pPr>
            <a:lvl6pPr marL="2743132" marR="0" lvl="5"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6pPr>
            <a:lvl7pPr marL="3200320" marR="0" lvl="6"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7pPr>
            <a:lvl8pPr marL="3657509" marR="0" lvl="7"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8pPr>
            <a:lvl9pPr marL="4114697" marR="0" lvl="8"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3F33C0CA-AF97-314A-AA44-08F61CE32073}"/>
              </a:ext>
            </a:extLst>
          </p:cNvPr>
          <p:cNvPicPr>
            <a:picLocks noChangeAspect="1"/>
          </p:cNvPicPr>
          <p:nvPr userDrawn="1"/>
        </p:nvPicPr>
        <p:blipFill>
          <a:blip r:embed="rId2"/>
          <a:stretch>
            <a:fillRect/>
          </a:stretch>
        </p:blipFill>
        <p:spPr>
          <a:xfrm>
            <a:off x="7445941" y="89104"/>
            <a:ext cx="1539834" cy="881336"/>
          </a:xfrm>
          <a:prstGeom prst="rect">
            <a:avLst/>
          </a:prstGeom>
        </p:spPr>
      </p:pic>
      <p:pic>
        <p:nvPicPr>
          <p:cNvPr id="6" name="Google Shape;44;p18">
            <a:extLst>
              <a:ext uri="{FF2B5EF4-FFF2-40B4-BE49-F238E27FC236}">
                <a16:creationId xmlns:a16="http://schemas.microsoft.com/office/drawing/2014/main" id="{01DFF06F-6150-6AF4-A5D9-0F38FAD59327}"/>
              </a:ext>
            </a:extLst>
          </p:cNvPr>
          <p:cNvPicPr preferRelativeResize="0"/>
          <p:nvPr userDrawn="1"/>
        </p:nvPicPr>
        <p:blipFill rotWithShape="1">
          <a:blip r:embed="rId3">
            <a:alphaModFix/>
          </a:blip>
          <a:srcRect/>
          <a:stretch/>
        </p:blipFill>
        <p:spPr>
          <a:xfrm>
            <a:off x="190335" y="4651201"/>
            <a:ext cx="970780" cy="319850"/>
          </a:xfrm>
          <a:prstGeom prst="rect">
            <a:avLst/>
          </a:prstGeom>
          <a:noFill/>
          <a:ln>
            <a:noFill/>
          </a:ln>
        </p:spPr>
      </p:pic>
    </p:spTree>
    <p:extLst>
      <p:ext uri="{BB962C8B-B14F-4D97-AF65-F5344CB8AC3E}">
        <p14:creationId xmlns:p14="http://schemas.microsoft.com/office/powerpoint/2010/main" val="172351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ullet List_White">
  <p:cSld name="1_Bullet List_White">
    <p:bg>
      <p:bgPr>
        <a:solidFill>
          <a:schemeClr val="dk2"/>
        </a:solidFill>
        <a:effectLst/>
      </p:bgPr>
    </p:bg>
    <p:spTree>
      <p:nvGrpSpPr>
        <p:cNvPr id="1" name="Shape 334"/>
        <p:cNvGrpSpPr/>
        <p:nvPr/>
      </p:nvGrpSpPr>
      <p:grpSpPr>
        <a:xfrm>
          <a:off x="0" y="0"/>
          <a:ext cx="0" cy="0"/>
          <a:chOff x="0" y="0"/>
          <a:chExt cx="0" cy="0"/>
        </a:xfrm>
      </p:grpSpPr>
      <p:sp>
        <p:nvSpPr>
          <p:cNvPr id="335" name="Google Shape;335;p52"/>
          <p:cNvSpPr txBox="1">
            <a:spLocks noGrp="1"/>
          </p:cNvSpPr>
          <p:nvPr>
            <p:ph type="sldNum" idx="12"/>
          </p:nvPr>
        </p:nvSpPr>
        <p:spPr>
          <a:xfrm>
            <a:off x="8201025" y="4865460"/>
            <a:ext cx="600000" cy="1890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600" b="0" i="0" u="none" strike="noStrike" cap="none">
                <a:solidFill>
                  <a:schemeClr val="lt1"/>
                </a:solidFill>
                <a:latin typeface="Arial"/>
                <a:ea typeface="Arial"/>
                <a:cs typeface="Arial"/>
                <a:sym typeface="Arial"/>
              </a:defRPr>
            </a:lvl1pPr>
            <a:lvl2pPr marL="0" lvl="1" indent="0" algn="r" rtl="0">
              <a:spcBef>
                <a:spcPts val="0"/>
              </a:spcBef>
              <a:buNone/>
              <a:defRPr sz="600" b="0" i="0" u="none" strike="noStrike" cap="none">
                <a:solidFill>
                  <a:schemeClr val="lt1"/>
                </a:solidFill>
                <a:latin typeface="Arial"/>
                <a:ea typeface="Arial"/>
                <a:cs typeface="Arial"/>
                <a:sym typeface="Arial"/>
              </a:defRPr>
            </a:lvl2pPr>
            <a:lvl3pPr marL="0" lvl="2" indent="0" algn="r" rtl="0">
              <a:spcBef>
                <a:spcPts val="0"/>
              </a:spcBef>
              <a:buNone/>
              <a:defRPr sz="600" b="0" i="0" u="none" strike="noStrike" cap="none">
                <a:solidFill>
                  <a:schemeClr val="lt1"/>
                </a:solidFill>
                <a:latin typeface="Arial"/>
                <a:ea typeface="Arial"/>
                <a:cs typeface="Arial"/>
                <a:sym typeface="Arial"/>
              </a:defRPr>
            </a:lvl3pPr>
            <a:lvl4pPr marL="0" lvl="3" indent="0" algn="r" rtl="0">
              <a:spcBef>
                <a:spcPts val="0"/>
              </a:spcBef>
              <a:buNone/>
              <a:defRPr sz="600" b="0" i="0" u="none" strike="noStrike" cap="none">
                <a:solidFill>
                  <a:schemeClr val="lt1"/>
                </a:solidFill>
                <a:latin typeface="Arial"/>
                <a:ea typeface="Arial"/>
                <a:cs typeface="Arial"/>
                <a:sym typeface="Arial"/>
              </a:defRPr>
            </a:lvl4pPr>
            <a:lvl5pPr marL="0" lvl="4" indent="0" algn="r" rtl="0">
              <a:spcBef>
                <a:spcPts val="0"/>
              </a:spcBef>
              <a:buNone/>
              <a:defRPr sz="600" b="0" i="0" u="none" strike="noStrike" cap="none">
                <a:solidFill>
                  <a:schemeClr val="lt1"/>
                </a:solidFill>
                <a:latin typeface="Arial"/>
                <a:ea typeface="Arial"/>
                <a:cs typeface="Arial"/>
                <a:sym typeface="Arial"/>
              </a:defRPr>
            </a:lvl5pPr>
            <a:lvl6pPr marL="0" lvl="5" indent="0" algn="r" rtl="0">
              <a:spcBef>
                <a:spcPts val="0"/>
              </a:spcBef>
              <a:buNone/>
              <a:defRPr sz="600" b="0" i="0" u="none" strike="noStrike" cap="none">
                <a:solidFill>
                  <a:schemeClr val="lt1"/>
                </a:solidFill>
                <a:latin typeface="Arial"/>
                <a:ea typeface="Arial"/>
                <a:cs typeface="Arial"/>
                <a:sym typeface="Arial"/>
              </a:defRPr>
            </a:lvl6pPr>
            <a:lvl7pPr marL="0" lvl="6" indent="0" algn="r" rtl="0">
              <a:spcBef>
                <a:spcPts val="0"/>
              </a:spcBef>
              <a:buNone/>
              <a:defRPr sz="600" b="0" i="0" u="none" strike="noStrike" cap="none">
                <a:solidFill>
                  <a:schemeClr val="lt1"/>
                </a:solidFill>
                <a:latin typeface="Arial"/>
                <a:ea typeface="Arial"/>
                <a:cs typeface="Arial"/>
                <a:sym typeface="Arial"/>
              </a:defRPr>
            </a:lvl7pPr>
            <a:lvl8pPr marL="0" lvl="7" indent="0" algn="r" rtl="0">
              <a:spcBef>
                <a:spcPts val="0"/>
              </a:spcBef>
              <a:buNone/>
              <a:defRPr sz="600" b="0" i="0" u="none" strike="noStrike" cap="none">
                <a:solidFill>
                  <a:schemeClr val="lt1"/>
                </a:solidFill>
                <a:latin typeface="Arial"/>
                <a:ea typeface="Arial"/>
                <a:cs typeface="Arial"/>
                <a:sym typeface="Arial"/>
              </a:defRPr>
            </a:lvl8pPr>
            <a:lvl9pPr marL="0" lvl="8" indent="0" algn="r" rtl="0">
              <a:spcBef>
                <a:spcPts val="0"/>
              </a:spcBef>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336" name="Google Shape;336;p52"/>
          <p:cNvSpPr txBox="1">
            <a:spLocks noGrp="1"/>
          </p:cNvSpPr>
          <p:nvPr>
            <p:ph type="title"/>
          </p:nvPr>
        </p:nvSpPr>
        <p:spPr>
          <a:xfrm>
            <a:off x="342900" y="297679"/>
            <a:ext cx="8458200" cy="519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lt2"/>
              </a:buClr>
              <a:buSzPts val="2400"/>
              <a:buFont typeface="Arial"/>
              <a:buNone/>
              <a:defRPr sz="2400">
                <a:solidFill>
                  <a:schemeClr val="l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 name="Google Shape;337;p52"/>
          <p:cNvSpPr txBox="1">
            <a:spLocks noGrp="1"/>
          </p:cNvSpPr>
          <p:nvPr>
            <p:ph type="body" idx="1"/>
          </p:nvPr>
        </p:nvSpPr>
        <p:spPr>
          <a:xfrm>
            <a:off x="342900" y="935182"/>
            <a:ext cx="8458200" cy="37512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500"/>
              </a:spcBef>
              <a:spcAft>
                <a:spcPts val="0"/>
              </a:spcAft>
              <a:buClr>
                <a:schemeClr val="lt2"/>
              </a:buClr>
              <a:buSzPts val="1800"/>
              <a:buFont typeface="Noto Sans Symbols"/>
              <a:buChar char="▪"/>
              <a:defRPr b="0">
                <a:solidFill>
                  <a:schemeClr val="lt2"/>
                </a:solidFill>
              </a:defRPr>
            </a:lvl1pPr>
            <a:lvl2pPr marL="914400" lvl="1" indent="-355600" algn="l" rtl="0">
              <a:lnSpc>
                <a:spcPct val="100000"/>
              </a:lnSpc>
              <a:spcBef>
                <a:spcPts val="500"/>
              </a:spcBef>
              <a:spcAft>
                <a:spcPts val="0"/>
              </a:spcAft>
              <a:buClr>
                <a:schemeClr val="lt1"/>
              </a:buClr>
              <a:buSzPts val="2000"/>
              <a:buFont typeface="Noto Sans Symbols"/>
              <a:buChar char="▪"/>
              <a:defRPr>
                <a:solidFill>
                  <a:schemeClr val="lt2"/>
                </a:solidFill>
              </a:defRPr>
            </a:lvl2pPr>
            <a:lvl3pPr marL="1371600" lvl="2" indent="-342900" algn="l" rtl="0">
              <a:lnSpc>
                <a:spcPct val="100000"/>
              </a:lnSpc>
              <a:spcBef>
                <a:spcPts val="500"/>
              </a:spcBef>
              <a:spcAft>
                <a:spcPts val="0"/>
              </a:spcAft>
              <a:buClr>
                <a:schemeClr val="lt2"/>
              </a:buClr>
              <a:buSzPts val="1800"/>
              <a:buFont typeface="Noto Sans Symbols"/>
              <a:buChar char="▪"/>
              <a:defRPr sz="1700">
                <a:solidFill>
                  <a:schemeClr val="lt2"/>
                </a:solidFill>
              </a:defRPr>
            </a:lvl3pPr>
            <a:lvl4pPr marL="1828800" lvl="3" indent="-342900" algn="l" rtl="0">
              <a:lnSpc>
                <a:spcPct val="100000"/>
              </a:lnSpc>
              <a:spcBef>
                <a:spcPts val="500"/>
              </a:spcBef>
              <a:spcAft>
                <a:spcPts val="0"/>
              </a:spcAft>
              <a:buClr>
                <a:schemeClr val="lt2"/>
              </a:buClr>
              <a:buSzPts val="1800"/>
              <a:buFont typeface="Courier New"/>
              <a:buChar char="o"/>
              <a:defRPr sz="1700">
                <a:solidFill>
                  <a:schemeClr val="lt2"/>
                </a:solidFill>
              </a:defRPr>
            </a:lvl4pPr>
            <a:lvl5pPr marL="2286000" lvl="4" indent="-311150" algn="l" rtl="0">
              <a:lnSpc>
                <a:spcPct val="100000"/>
              </a:lnSpc>
              <a:spcBef>
                <a:spcPts val="500"/>
              </a:spcBef>
              <a:spcAft>
                <a:spcPts val="0"/>
              </a:spcAft>
              <a:buClr>
                <a:schemeClr val="lt2"/>
              </a:buClr>
              <a:buSzPts val="1300"/>
              <a:buFont typeface="Noto Sans Symbols"/>
              <a:buChar char="▪"/>
              <a:defRPr sz="1400">
                <a:solidFill>
                  <a:schemeClr val="lt2"/>
                </a:solidFill>
              </a:defRPr>
            </a:lvl5pPr>
            <a:lvl6pPr marL="2743200" lvl="5" indent="-311150" algn="l" rtl="0">
              <a:lnSpc>
                <a:spcPct val="100000"/>
              </a:lnSpc>
              <a:spcBef>
                <a:spcPts val="500"/>
              </a:spcBef>
              <a:spcAft>
                <a:spcPts val="0"/>
              </a:spcAft>
              <a:buClr>
                <a:schemeClr val="lt1"/>
              </a:buClr>
              <a:buSzPts val="1300"/>
              <a:buFont typeface="Noto Sans Symbols"/>
              <a:buChar char="▪"/>
              <a:defRPr sz="1200">
                <a:solidFill>
                  <a:schemeClr val="lt1"/>
                </a:solidFill>
              </a:defRPr>
            </a:lvl6pPr>
            <a:lvl7pPr marL="3200400" lvl="6" indent="-317500" algn="l" rtl="0">
              <a:lnSpc>
                <a:spcPct val="100000"/>
              </a:lnSpc>
              <a:spcBef>
                <a:spcPts val="500"/>
              </a:spcBef>
              <a:spcAft>
                <a:spcPts val="0"/>
              </a:spcAft>
              <a:buClr>
                <a:schemeClr val="lt2"/>
              </a:buClr>
              <a:buSzPts val="1400"/>
              <a:buChar char="▪"/>
              <a:defRPr/>
            </a:lvl7pPr>
            <a:lvl8pPr marL="3657600" lvl="7" indent="-228600" algn="l" rtl="0">
              <a:lnSpc>
                <a:spcPct val="90000"/>
              </a:lnSpc>
              <a:spcBef>
                <a:spcPts val="400"/>
              </a:spcBef>
              <a:spcAft>
                <a:spcPts val="0"/>
              </a:spcAft>
              <a:buClr>
                <a:schemeClr val="lt1"/>
              </a:buClr>
              <a:buSzPts val="1400"/>
              <a:buNone/>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extLst>
      <p:ext uri="{BB962C8B-B14F-4D97-AF65-F5344CB8AC3E}">
        <p14:creationId xmlns:p14="http://schemas.microsoft.com/office/powerpoint/2010/main" val="241257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2">
  <p:cSld name="Transition 2">
    <p:spTree>
      <p:nvGrpSpPr>
        <p:cNvPr id="1" name="Shape 50"/>
        <p:cNvGrpSpPr/>
        <p:nvPr/>
      </p:nvGrpSpPr>
      <p:grpSpPr>
        <a:xfrm>
          <a:off x="0" y="0"/>
          <a:ext cx="0" cy="0"/>
          <a:chOff x="0" y="0"/>
          <a:chExt cx="0" cy="0"/>
        </a:xfrm>
      </p:grpSpPr>
      <p:cxnSp>
        <p:nvCxnSpPr>
          <p:cNvPr id="51" name="Google Shape;51;p13"/>
          <p:cNvCxnSpPr/>
          <p:nvPr userDrawn="1"/>
        </p:nvCxnSpPr>
        <p:spPr>
          <a:xfrm rot="9119805" flipH="1">
            <a:off x="3650097" y="534658"/>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2" name="Google Shape;52;p13"/>
          <p:cNvCxnSpPr/>
          <p:nvPr/>
        </p:nvCxnSpPr>
        <p:spPr>
          <a:xfrm rot="9119805" flipH="1">
            <a:off x="3421942" y="484085"/>
            <a:ext cx="6484046" cy="5376163"/>
          </a:xfrm>
          <a:prstGeom prst="straightConnector1">
            <a:avLst/>
          </a:prstGeom>
          <a:noFill/>
          <a:ln w="228600" cap="flat" cmpd="sng">
            <a:solidFill>
              <a:srgbClr val="0094FF"/>
            </a:solidFill>
            <a:prstDash val="solid"/>
            <a:round/>
            <a:headEnd type="none" w="med" len="med"/>
            <a:tailEnd type="none" w="med" len="med"/>
          </a:ln>
        </p:spPr>
      </p:cxnSp>
      <p:cxnSp>
        <p:nvCxnSpPr>
          <p:cNvPr id="53" name="Google Shape;53;p13"/>
          <p:cNvCxnSpPr/>
          <p:nvPr/>
        </p:nvCxnSpPr>
        <p:spPr>
          <a:xfrm rot="9119805" flipH="1">
            <a:off x="3845430" y="625744"/>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4" name="Google Shape;54;p13"/>
          <p:cNvCxnSpPr/>
          <p:nvPr/>
        </p:nvCxnSpPr>
        <p:spPr>
          <a:xfrm rot="9119805" flipH="1">
            <a:off x="4040763" y="716829"/>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5" name="Google Shape;55;p13"/>
          <p:cNvCxnSpPr/>
          <p:nvPr/>
        </p:nvCxnSpPr>
        <p:spPr>
          <a:xfrm rot="9119805" flipH="1">
            <a:off x="3223468" y="455785"/>
            <a:ext cx="6484046" cy="5376163"/>
          </a:xfrm>
          <a:prstGeom prst="straightConnector1">
            <a:avLst/>
          </a:prstGeom>
          <a:noFill/>
          <a:ln w="228600" cap="flat" cmpd="sng">
            <a:solidFill>
              <a:srgbClr val="0094FF"/>
            </a:solidFill>
            <a:prstDash val="solid"/>
            <a:round/>
            <a:headEnd type="none" w="med" len="med"/>
            <a:tailEnd type="none" w="med" len="med"/>
          </a:ln>
        </p:spPr>
      </p:cxnSp>
      <p:sp>
        <p:nvSpPr>
          <p:cNvPr id="56" name="Google Shape;56;p13"/>
          <p:cNvSpPr txBox="1">
            <a:spLocks noGrp="1"/>
          </p:cNvSpPr>
          <p:nvPr>
            <p:ph type="title"/>
          </p:nvPr>
        </p:nvSpPr>
        <p:spPr>
          <a:xfrm>
            <a:off x="797275" y="1460500"/>
            <a:ext cx="5108100" cy="13899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3778"/>
              </a:buClr>
              <a:buSzPts val="4400"/>
              <a:buFont typeface="Archivo"/>
              <a:buNone/>
              <a:defRPr sz="4400" b="1">
                <a:solidFill>
                  <a:srgbClr val="003778"/>
                </a:solidFill>
                <a:latin typeface="Archivo"/>
                <a:ea typeface="Archivo"/>
                <a:cs typeface="Archivo"/>
                <a:sym typeface="Archiv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7" name="Google Shape;57;p13"/>
          <p:cNvPicPr preferRelativeResize="0"/>
          <p:nvPr userDrawn="1"/>
        </p:nvPicPr>
        <p:blipFill>
          <a:blip r:embed="rId2">
            <a:alphaModFix/>
          </a:blip>
          <a:stretch>
            <a:fillRect/>
          </a:stretch>
        </p:blipFill>
        <p:spPr>
          <a:xfrm>
            <a:off x="7865000" y="3866600"/>
            <a:ext cx="1038600" cy="1038600"/>
          </a:xfrm>
          <a:prstGeom prst="rect">
            <a:avLst/>
          </a:prstGeom>
          <a:noFill/>
          <a:ln>
            <a:noFill/>
          </a:ln>
        </p:spPr>
      </p:pic>
      <p:sp>
        <p:nvSpPr>
          <p:cNvPr id="58" name="Google Shape;58;p13"/>
          <p:cNvSpPr txBox="1">
            <a:spLocks noGrp="1"/>
          </p:cNvSpPr>
          <p:nvPr>
            <p:ph type="subTitle" idx="1"/>
          </p:nvPr>
        </p:nvSpPr>
        <p:spPr>
          <a:xfrm>
            <a:off x="797275" y="2894575"/>
            <a:ext cx="4194600" cy="657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94FF"/>
              </a:buClr>
              <a:buSzPts val="1900"/>
              <a:buFont typeface="Archivo"/>
              <a:buNone/>
              <a:defRPr sz="1900">
                <a:solidFill>
                  <a:srgbClr val="0094FF"/>
                </a:solidFill>
                <a:latin typeface="Archivo"/>
                <a:ea typeface="Archivo"/>
                <a:cs typeface="Archivo"/>
                <a:sym typeface="Archiv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62405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Dark 1">
  <p:cSld name="Section Header Dark 1">
    <p:bg>
      <p:bgPr>
        <a:gradFill>
          <a:gsLst>
            <a:gs pos="0">
              <a:srgbClr val="42B0FF"/>
            </a:gs>
            <a:gs pos="100000">
              <a:srgbClr val="076EB8"/>
            </a:gs>
          </a:gsLst>
          <a:lin ang="13500032" scaled="0"/>
        </a:gra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30" name="Google Shape;30;p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pic>
        <p:nvPicPr>
          <p:cNvPr id="31" name="Google Shape;31;p4"/>
          <p:cNvPicPr preferRelativeResize="0"/>
          <p:nvPr/>
        </p:nvPicPr>
        <p:blipFill>
          <a:blip r:embed="rId2">
            <a:alphaModFix/>
          </a:blip>
          <a:stretch>
            <a:fillRect/>
          </a:stretch>
        </p:blipFill>
        <p:spPr>
          <a:xfrm rot="5400000">
            <a:off x="8312352" y="4301684"/>
            <a:ext cx="844843" cy="838800"/>
          </a:xfrm>
          <a:prstGeom prst="rect">
            <a:avLst/>
          </a:prstGeom>
          <a:noFill/>
          <a:ln>
            <a:noFill/>
          </a:ln>
        </p:spPr>
      </p:pic>
      <p:sp>
        <p:nvSpPr>
          <p:cNvPr id="32" name="Google Shape;32;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3" name="Google Shape;33;p4"/>
          <p:cNvSpPr/>
          <p:nvPr/>
        </p:nvSpPr>
        <p:spPr>
          <a:xfrm>
            <a:off x="8208900" y="0"/>
            <a:ext cx="935100" cy="93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4" name="Google Shape;34;p4"/>
          <p:cNvPicPr preferRelativeResize="0"/>
          <p:nvPr/>
        </p:nvPicPr>
        <p:blipFill>
          <a:blip r:embed="rId3">
            <a:alphaModFix/>
          </a:blip>
          <a:stretch>
            <a:fillRect/>
          </a:stretch>
        </p:blipFill>
        <p:spPr>
          <a:xfrm>
            <a:off x="7273800" y="3350"/>
            <a:ext cx="935100" cy="928411"/>
          </a:xfrm>
          <a:prstGeom prst="rect">
            <a:avLst/>
          </a:prstGeom>
          <a:noFill/>
          <a:ln>
            <a:noFill/>
          </a:ln>
        </p:spPr>
      </p:pic>
      <p:pic>
        <p:nvPicPr>
          <p:cNvPr id="35" name="Google Shape;35;p4"/>
          <p:cNvPicPr preferRelativeResize="0"/>
          <p:nvPr/>
        </p:nvPicPr>
        <p:blipFill>
          <a:blip r:embed="rId4">
            <a:alphaModFix/>
          </a:blip>
          <a:stretch>
            <a:fillRect/>
          </a:stretch>
        </p:blipFill>
        <p:spPr>
          <a:xfrm>
            <a:off x="705588" y="4235030"/>
            <a:ext cx="1194674" cy="393600"/>
          </a:xfrm>
          <a:prstGeom prst="rect">
            <a:avLst/>
          </a:prstGeom>
          <a:noFill/>
          <a:ln>
            <a:noFill/>
          </a:ln>
        </p:spPr>
      </p:pic>
      <p:pic>
        <p:nvPicPr>
          <p:cNvPr id="2" name="Picture 1">
            <a:extLst>
              <a:ext uri="{FF2B5EF4-FFF2-40B4-BE49-F238E27FC236}">
                <a16:creationId xmlns:a16="http://schemas.microsoft.com/office/drawing/2014/main" id="{7537A803-49DD-9F6C-387C-2AF2628C619E}"/>
              </a:ext>
            </a:extLst>
          </p:cNvPr>
          <p:cNvPicPr>
            <a:picLocks noChangeAspect="1"/>
          </p:cNvPicPr>
          <p:nvPr userDrawn="1"/>
        </p:nvPicPr>
        <p:blipFill>
          <a:blip r:embed="rId5"/>
          <a:stretch>
            <a:fillRect/>
          </a:stretch>
        </p:blipFill>
        <p:spPr>
          <a:xfrm>
            <a:off x="2284576" y="4122678"/>
            <a:ext cx="1080274" cy="618303"/>
          </a:xfrm>
          <a:prstGeom prst="rect">
            <a:avLst/>
          </a:prstGeom>
        </p:spPr>
      </p:pic>
      <p:pic>
        <p:nvPicPr>
          <p:cNvPr id="3" name="Picture 2">
            <a:extLst>
              <a:ext uri="{FF2B5EF4-FFF2-40B4-BE49-F238E27FC236}">
                <a16:creationId xmlns:a16="http://schemas.microsoft.com/office/drawing/2014/main" id="{2BC99040-D52B-5FAC-01DD-AA11C386147B}"/>
              </a:ext>
            </a:extLst>
          </p:cNvPr>
          <p:cNvPicPr>
            <a:picLocks noChangeAspect="1"/>
          </p:cNvPicPr>
          <p:nvPr userDrawn="1"/>
        </p:nvPicPr>
        <p:blipFill>
          <a:blip r:embed="rId6"/>
          <a:stretch>
            <a:fillRect/>
          </a:stretch>
        </p:blipFill>
        <p:spPr>
          <a:xfrm>
            <a:off x="5572981" y="3566823"/>
            <a:ext cx="2641600" cy="1409700"/>
          </a:xfrm>
          <a:prstGeom prst="rect">
            <a:avLst/>
          </a:prstGeom>
        </p:spPr>
      </p:pic>
    </p:spTree>
    <p:extLst>
      <p:ext uri="{BB962C8B-B14F-4D97-AF65-F5344CB8AC3E}">
        <p14:creationId xmlns:p14="http://schemas.microsoft.com/office/powerpoint/2010/main" val="376172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0"/>
        <p:cNvGrpSpPr/>
        <p:nvPr/>
      </p:nvGrpSpPr>
      <p:grpSpPr>
        <a:xfrm>
          <a:off x="0" y="0"/>
          <a:ext cx="0" cy="0"/>
          <a:chOff x="0" y="0"/>
          <a:chExt cx="0" cy="0"/>
        </a:xfrm>
      </p:grpSpPr>
      <p:sp>
        <p:nvSpPr>
          <p:cNvPr id="61" name="Google Shape;61;p9"/>
          <p:cNvSpPr/>
          <p:nvPr/>
        </p:nvSpPr>
        <p:spPr>
          <a:xfrm>
            <a:off x="8432941" y="4431167"/>
            <a:ext cx="724200" cy="72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9"/>
          <p:cNvSpPr/>
          <p:nvPr/>
        </p:nvSpPr>
        <p:spPr>
          <a:xfrm rot="10800000">
            <a:off x="7701526" y="4431200"/>
            <a:ext cx="731400" cy="73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65" name="Google Shape;65;p9"/>
          <p:cNvSpPr/>
          <p:nvPr/>
        </p:nvSpPr>
        <p:spPr>
          <a:xfrm>
            <a:off x="8418600" y="0"/>
            <a:ext cx="725400" cy="725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9"/>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7" name="Google Shape;67;p9"/>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6035C707-BB64-8BEE-9847-BDAD06307F99}"/>
              </a:ext>
            </a:extLst>
          </p:cNvPr>
          <p:cNvPicPr>
            <a:picLocks noChangeAspect="1"/>
          </p:cNvPicPr>
          <p:nvPr userDrawn="1"/>
        </p:nvPicPr>
        <p:blipFill>
          <a:blip r:embed="rId3"/>
          <a:stretch>
            <a:fillRect/>
          </a:stretch>
        </p:blipFill>
        <p:spPr>
          <a:xfrm>
            <a:off x="1315843" y="4618434"/>
            <a:ext cx="673323" cy="385382"/>
          </a:xfrm>
          <a:prstGeom prst="rect">
            <a:avLst/>
          </a:prstGeom>
        </p:spPr>
      </p:pic>
    </p:spTree>
    <p:extLst>
      <p:ext uri="{BB962C8B-B14F-4D97-AF65-F5344CB8AC3E}">
        <p14:creationId xmlns:p14="http://schemas.microsoft.com/office/powerpoint/2010/main" val="12530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bg1"/>
        </a:solidFill>
        <a:effectLst/>
      </p:bgPr>
    </p:bg>
    <p:spTree>
      <p:nvGrpSpPr>
        <p:cNvPr id="1" name="Shape 55"/>
        <p:cNvGrpSpPr/>
        <p:nvPr/>
      </p:nvGrpSpPr>
      <p:grpSpPr>
        <a:xfrm>
          <a:off x="0" y="0"/>
          <a:ext cx="0" cy="0"/>
          <a:chOff x="0" y="0"/>
          <a:chExt cx="0" cy="0"/>
        </a:xfrm>
      </p:grpSpPr>
      <p:sp>
        <p:nvSpPr>
          <p:cNvPr id="56" name="Google Shape;56;p8"/>
          <p:cNvSpPr/>
          <p:nvPr/>
        </p:nvSpPr>
        <p:spPr>
          <a:xfrm rot="5400000" flipH="1">
            <a:off x="-12" y="412830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8"/>
          <p:cNvSpPr txBox="1">
            <a:spLocks noGrp="1"/>
          </p:cNvSpPr>
          <p:nvPr>
            <p:ph type="title"/>
          </p:nvPr>
        </p:nvSpPr>
        <p:spPr>
          <a:xfrm>
            <a:off x="607150" y="2148722"/>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59" name="Google Shape;59;p8"/>
          <p:cNvPicPr preferRelativeResize="0"/>
          <p:nvPr/>
        </p:nvPicPr>
        <p:blipFill>
          <a:blip r:embed="rId2">
            <a:alphaModFix/>
          </a:blip>
          <a:stretch>
            <a:fillRect/>
          </a:stretch>
        </p:blipFill>
        <p:spPr>
          <a:xfrm>
            <a:off x="8155621" y="-1"/>
            <a:ext cx="988375" cy="988375"/>
          </a:xfrm>
          <a:prstGeom prst="rect">
            <a:avLst/>
          </a:prstGeom>
          <a:noFill/>
          <a:ln>
            <a:noFill/>
          </a:ln>
        </p:spPr>
      </p:pic>
      <p:pic>
        <p:nvPicPr>
          <p:cNvPr id="2" name="Picture 1">
            <a:extLst>
              <a:ext uri="{FF2B5EF4-FFF2-40B4-BE49-F238E27FC236}">
                <a16:creationId xmlns:a16="http://schemas.microsoft.com/office/drawing/2014/main" id="{59FB06FC-60F4-8BF5-9616-2928D77A42A0}"/>
              </a:ext>
            </a:extLst>
          </p:cNvPr>
          <p:cNvPicPr>
            <a:picLocks noChangeAspect="1"/>
          </p:cNvPicPr>
          <p:nvPr userDrawn="1"/>
        </p:nvPicPr>
        <p:blipFill>
          <a:blip r:embed="rId3"/>
          <a:stretch>
            <a:fillRect/>
          </a:stretch>
        </p:blipFill>
        <p:spPr>
          <a:xfrm>
            <a:off x="5572981" y="3566823"/>
            <a:ext cx="2641600" cy="1409700"/>
          </a:xfrm>
          <a:prstGeom prst="rect">
            <a:avLst/>
          </a:prstGeom>
        </p:spPr>
      </p:pic>
    </p:spTree>
    <p:extLst>
      <p:ext uri="{BB962C8B-B14F-4D97-AF65-F5344CB8AC3E}">
        <p14:creationId xmlns:p14="http://schemas.microsoft.com/office/powerpoint/2010/main" val="324651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311700" y="410000"/>
            <a:ext cx="66141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0" name="Google Shape;70;p1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1" name="Google Shape;71;p10"/>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 name="Google Shape;7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73" name="Google Shape;73;p10"/>
          <p:cNvGrpSpPr/>
          <p:nvPr/>
        </p:nvGrpSpPr>
        <p:grpSpPr>
          <a:xfrm>
            <a:off x="6971838" y="-12"/>
            <a:ext cx="2174881" cy="1450030"/>
            <a:chOff x="6098378" y="5"/>
            <a:chExt cx="3045625" cy="2030570"/>
          </a:xfrm>
        </p:grpSpPr>
        <p:sp>
          <p:nvSpPr>
            <p:cNvPr id="74" name="Google Shape;74;p1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0"/>
            <p:cNvSpPr/>
            <p:nvPr/>
          </p:nvSpPr>
          <p:spPr>
            <a:xfrm flipH="1">
              <a:off x="7113463" y="5"/>
              <a:ext cx="1015200" cy="1015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0"/>
            <p:cNvSpPr/>
            <p:nvPr/>
          </p:nvSpPr>
          <p:spPr>
            <a:xfrm rot="10800000">
              <a:off x="6098378" y="97"/>
              <a:ext cx="1015200" cy="1015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10"/>
            <p:cNvSpPr/>
            <p:nvPr/>
          </p:nvSpPr>
          <p:spPr>
            <a:xfrm rot="10800000">
              <a:off x="8128789" y="101537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8" name="Google Shape;78;p10"/>
          <p:cNvPicPr preferRelativeResize="0"/>
          <p:nvPr/>
        </p:nvPicPr>
        <p:blipFill>
          <a:blip r:embed="rId2">
            <a:alphaModFix/>
          </a:blip>
          <a:stretch>
            <a:fillRect/>
          </a:stretch>
        </p:blipFill>
        <p:spPr>
          <a:xfrm>
            <a:off x="8675950" y="0"/>
            <a:ext cx="470775" cy="470775"/>
          </a:xfrm>
          <a:prstGeom prst="rect">
            <a:avLst/>
          </a:prstGeom>
          <a:noFill/>
          <a:ln>
            <a:noFill/>
          </a:ln>
        </p:spPr>
      </p:pic>
      <p:pic>
        <p:nvPicPr>
          <p:cNvPr id="79" name="Google Shape;79;p10"/>
          <p:cNvPicPr preferRelativeResize="0"/>
          <p:nvPr/>
        </p:nvPicPr>
        <p:blipFill>
          <a:blip r:embed="rId3">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4C3F07AF-469B-D3CF-D9C7-4D2528542FA3}"/>
              </a:ext>
            </a:extLst>
          </p:cNvPr>
          <p:cNvPicPr>
            <a:picLocks noChangeAspect="1"/>
          </p:cNvPicPr>
          <p:nvPr userDrawn="1"/>
        </p:nvPicPr>
        <p:blipFill>
          <a:blip r:embed="rId4"/>
          <a:stretch>
            <a:fillRect/>
          </a:stretch>
        </p:blipFill>
        <p:spPr>
          <a:xfrm>
            <a:off x="1315843" y="4618434"/>
            <a:ext cx="673323" cy="385382"/>
          </a:xfrm>
          <a:prstGeom prst="rect">
            <a:avLst/>
          </a:prstGeom>
        </p:spPr>
      </p:pic>
    </p:spTree>
    <p:extLst>
      <p:ext uri="{BB962C8B-B14F-4D97-AF65-F5344CB8AC3E}">
        <p14:creationId xmlns:p14="http://schemas.microsoft.com/office/powerpoint/2010/main" val="279104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1" name="Google Shape;101;p1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BE238CB1-F8E6-F156-8915-1A35C64D23E6}"/>
              </a:ext>
            </a:extLst>
          </p:cNvPr>
          <p:cNvPicPr>
            <a:picLocks noChangeAspect="1"/>
          </p:cNvPicPr>
          <p:nvPr userDrawn="1"/>
        </p:nvPicPr>
        <p:blipFill>
          <a:blip r:embed="rId2"/>
          <a:stretch>
            <a:fillRect/>
          </a:stretch>
        </p:blipFill>
        <p:spPr>
          <a:xfrm>
            <a:off x="3251200" y="1866900"/>
            <a:ext cx="2641600" cy="1409700"/>
          </a:xfrm>
          <a:prstGeom prst="rect">
            <a:avLst/>
          </a:prstGeom>
        </p:spPr>
      </p:pic>
    </p:spTree>
    <p:extLst>
      <p:ext uri="{BB962C8B-B14F-4D97-AF65-F5344CB8AC3E}">
        <p14:creationId xmlns:p14="http://schemas.microsoft.com/office/powerpoint/2010/main" val="196790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Slab Light"/>
              <a:buNone/>
              <a:defRPr sz="3000">
                <a:solidFill>
                  <a:schemeClr val="dk1"/>
                </a:solidFill>
                <a:latin typeface="Roboto Slab Light"/>
                <a:ea typeface="Roboto Slab Light"/>
                <a:cs typeface="Roboto Slab Light"/>
                <a:sym typeface="Roboto Slab Light"/>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Medium"/>
              <a:buChar char="●"/>
              <a:defRPr sz="1800">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8" r:id="rId1"/>
    <p:sldLayoutId id="2147483666" r:id="rId2"/>
    <p:sldLayoutId id="2147483669" r:id="rId3"/>
    <p:sldLayoutId id="2147483670" r:id="rId4"/>
    <p:sldLayoutId id="2147483671" r:id="rId5"/>
    <p:sldLayoutId id="2147483672" r:id="rId6"/>
    <p:sldLayoutId id="2147483673" r:id="rId7"/>
    <p:sldLayoutId id="2147483674"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github.com/OpenChain-Project/Project-Charter-And-Agreements/blob/master/Project-Charter/OpenChain-Charter-March2020.pd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16CC-89ED-CCC2-D792-84AA68812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910A6-8B92-C293-BEDB-66430F338FA4}"/>
              </a:ext>
            </a:extLst>
          </p:cNvPr>
          <p:cNvSpPr>
            <a:spLocks noGrp="1"/>
          </p:cNvSpPr>
          <p:nvPr>
            <p:ph type="ctrTitle"/>
          </p:nvPr>
        </p:nvSpPr>
        <p:spPr>
          <a:xfrm>
            <a:off x="598099" y="1226378"/>
            <a:ext cx="7518290" cy="1894500"/>
          </a:xfrm>
        </p:spPr>
        <p:txBody>
          <a:bodyPr>
            <a:normAutofit/>
          </a:bodyPr>
          <a:lstStyle/>
          <a:p>
            <a:r>
              <a:rPr lang="en-US" dirty="0"/>
              <a:t>OpenChain:</a:t>
            </a:r>
            <a:br>
              <a:rPr lang="en-US" dirty="0"/>
            </a:br>
            <a:r>
              <a:rPr lang="en-US" dirty="0"/>
              <a:t>Our Legacy</a:t>
            </a:r>
          </a:p>
        </p:txBody>
      </p:sp>
      <p:sp>
        <p:nvSpPr>
          <p:cNvPr id="3" name="Subtitle 2">
            <a:extLst>
              <a:ext uri="{FF2B5EF4-FFF2-40B4-BE49-F238E27FC236}">
                <a16:creationId xmlns:a16="http://schemas.microsoft.com/office/drawing/2014/main" id="{77D67416-B026-D18E-550C-7641751C820B}"/>
              </a:ext>
            </a:extLst>
          </p:cNvPr>
          <p:cNvSpPr>
            <a:spLocks noGrp="1"/>
          </p:cNvSpPr>
          <p:nvPr>
            <p:ph type="subTitle" idx="1"/>
          </p:nvPr>
        </p:nvSpPr>
        <p:spPr/>
        <p:txBody>
          <a:bodyPr>
            <a:normAutofit fontScale="92500" lnSpcReduction="20000"/>
          </a:bodyPr>
          <a:lstStyle/>
          <a:p>
            <a:r>
              <a:rPr lang="en-US" dirty="0"/>
              <a:t>What we did, what it means, and where we are going next</a:t>
            </a:r>
          </a:p>
        </p:txBody>
      </p:sp>
    </p:spTree>
    <p:extLst>
      <p:ext uri="{BB962C8B-B14F-4D97-AF65-F5344CB8AC3E}">
        <p14:creationId xmlns:p14="http://schemas.microsoft.com/office/powerpoint/2010/main" val="49680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DDD7D-97EB-BE76-9DFD-CB5950060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64E1D-3EBF-344F-8FF2-81FF085D065C}"/>
              </a:ext>
            </a:extLst>
          </p:cNvPr>
          <p:cNvSpPr>
            <a:spLocks noGrp="1"/>
          </p:cNvSpPr>
          <p:nvPr>
            <p:ph type="title"/>
          </p:nvPr>
        </p:nvSpPr>
        <p:spPr/>
        <p:txBody>
          <a:bodyPr>
            <a:normAutofit fontScale="90000"/>
          </a:bodyPr>
          <a:lstStyle/>
          <a:p>
            <a:r>
              <a:rPr lang="en-JP" dirty="0"/>
              <a:t>Hereldry in France and England</a:t>
            </a:r>
          </a:p>
        </p:txBody>
      </p:sp>
      <p:sp>
        <p:nvSpPr>
          <p:cNvPr id="3" name="Text Placeholder 2">
            <a:extLst>
              <a:ext uri="{FF2B5EF4-FFF2-40B4-BE49-F238E27FC236}">
                <a16:creationId xmlns:a16="http://schemas.microsoft.com/office/drawing/2014/main" id="{F27748ED-8E19-D61E-FF2C-5C7C784DDC6F}"/>
              </a:ext>
            </a:extLst>
          </p:cNvPr>
          <p:cNvSpPr>
            <a:spLocks noGrp="1"/>
          </p:cNvSpPr>
          <p:nvPr>
            <p:ph type="body" idx="1"/>
          </p:nvPr>
        </p:nvSpPr>
        <p:spPr>
          <a:xfrm>
            <a:off x="280350" y="1266450"/>
            <a:ext cx="5876610" cy="3339000"/>
          </a:xfrm>
        </p:spPr>
        <p:txBody>
          <a:bodyPr>
            <a:normAutofit/>
          </a:bodyPr>
          <a:lstStyle/>
          <a:p>
            <a:r>
              <a:rPr lang="en-US" dirty="0"/>
              <a:t>Perhaps the first incident of modern heraldry is the tomb of Geoffrey Plantagenet, Count of Anjou </a:t>
            </a:r>
            <a:br>
              <a:rPr lang="en-US" dirty="0"/>
            </a:br>
            <a:r>
              <a:rPr lang="en-US" dirty="0"/>
              <a:t>(d. 1151). It shows him holding a blue shield with six golden lions.</a:t>
            </a:r>
          </a:p>
          <a:p>
            <a:endParaRPr lang="en-US" dirty="0"/>
          </a:p>
          <a:p>
            <a:r>
              <a:rPr lang="en-US" dirty="0"/>
              <a:t>In 1484, during the reign of Richard III, the various heralds employed by the crown were incorporated into England's College of Arms, through which all new grants of arms would eventually be issued</a:t>
            </a:r>
            <a:endParaRPr lang="en-JP" dirty="0"/>
          </a:p>
        </p:txBody>
      </p:sp>
      <p:pic>
        <p:nvPicPr>
          <p:cNvPr id="5" name="Picture 4" descr="A painting of a person holding a sword&#10;&#10;AI-generated content may be incorrect.">
            <a:extLst>
              <a:ext uri="{FF2B5EF4-FFF2-40B4-BE49-F238E27FC236}">
                <a16:creationId xmlns:a16="http://schemas.microsoft.com/office/drawing/2014/main" id="{E45A79DE-C88D-FEED-336F-87BC62A8ECD3}"/>
              </a:ext>
            </a:extLst>
          </p:cNvPr>
          <p:cNvPicPr>
            <a:picLocks noChangeAspect="1"/>
          </p:cNvPicPr>
          <p:nvPr/>
        </p:nvPicPr>
        <p:blipFill>
          <a:blip r:embed="rId2"/>
          <a:stretch>
            <a:fillRect/>
          </a:stretch>
        </p:blipFill>
        <p:spPr>
          <a:xfrm>
            <a:off x="6451068" y="0"/>
            <a:ext cx="2692932" cy="5143500"/>
          </a:xfrm>
          <a:prstGeom prst="rect">
            <a:avLst/>
          </a:prstGeom>
        </p:spPr>
      </p:pic>
    </p:spTree>
    <p:extLst>
      <p:ext uri="{BB962C8B-B14F-4D97-AF65-F5344CB8AC3E}">
        <p14:creationId xmlns:p14="http://schemas.microsoft.com/office/powerpoint/2010/main" val="285022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39B1-1D6F-5501-170C-397F8316A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17177-8520-B54B-7227-2C7CD5684AD3}"/>
              </a:ext>
            </a:extLst>
          </p:cNvPr>
          <p:cNvSpPr>
            <a:spLocks noGrp="1"/>
          </p:cNvSpPr>
          <p:nvPr>
            <p:ph type="title"/>
          </p:nvPr>
        </p:nvSpPr>
        <p:spPr/>
        <p:txBody>
          <a:bodyPr>
            <a:normAutofit fontScale="90000"/>
          </a:bodyPr>
          <a:lstStyle/>
          <a:p>
            <a:r>
              <a:rPr lang="en-JP" dirty="0"/>
              <a:t>Hereldry – Specific Example</a:t>
            </a:r>
          </a:p>
        </p:txBody>
      </p:sp>
      <p:sp>
        <p:nvSpPr>
          <p:cNvPr id="7" name="Text Placeholder 6">
            <a:extLst>
              <a:ext uri="{FF2B5EF4-FFF2-40B4-BE49-F238E27FC236}">
                <a16:creationId xmlns:a16="http://schemas.microsoft.com/office/drawing/2014/main" id="{2EC64CD2-9595-1315-B4FD-28945D08E243}"/>
              </a:ext>
            </a:extLst>
          </p:cNvPr>
          <p:cNvSpPr>
            <a:spLocks noGrp="1"/>
          </p:cNvSpPr>
          <p:nvPr>
            <p:ph type="body" idx="1"/>
          </p:nvPr>
        </p:nvSpPr>
        <p:spPr>
          <a:xfrm>
            <a:off x="280350" y="1266450"/>
            <a:ext cx="5019193" cy="3339000"/>
          </a:xfrm>
        </p:spPr>
        <p:txBody>
          <a:bodyPr/>
          <a:lstStyle/>
          <a:p>
            <a:r>
              <a:rPr lang="en-US" dirty="0"/>
              <a:t>John Óg </a:t>
            </a:r>
            <a:r>
              <a:rPr lang="en-US" dirty="0" err="1"/>
              <a:t>MacCoghlan</a:t>
            </a:r>
            <a:r>
              <a:rPr lang="en-US" dirty="0"/>
              <a:t>, 16th Century</a:t>
            </a:r>
            <a:br>
              <a:rPr lang="en-US" dirty="0"/>
            </a:br>
            <a:r>
              <a:rPr lang="en-US" dirty="0"/>
              <a:t>(the time of Henry VIII and Queen Elizabeth)</a:t>
            </a:r>
          </a:p>
          <a:p>
            <a:endParaRPr lang="en-US" dirty="0"/>
          </a:p>
          <a:p>
            <a:r>
              <a:rPr lang="en-US" dirty="0"/>
              <a:t>The English heraldry rules were used for domains under English control</a:t>
            </a:r>
          </a:p>
          <a:p>
            <a:endParaRPr lang="en-US" dirty="0"/>
          </a:p>
          <a:p>
            <a:r>
              <a:rPr lang="en-US" dirty="0"/>
              <a:t>Until 1922 Ireland was part of the United Kingdom *</a:t>
            </a:r>
          </a:p>
          <a:p>
            <a:pPr marL="114300" indent="0">
              <a:buNone/>
            </a:pPr>
            <a:endParaRPr lang="en-US" dirty="0"/>
          </a:p>
        </p:txBody>
      </p:sp>
      <p:pic>
        <p:nvPicPr>
          <p:cNvPr id="6" name="Picture 5" descr="A red animal with a crown on it&#10;&#10;AI-generated content may be incorrect.">
            <a:extLst>
              <a:ext uri="{FF2B5EF4-FFF2-40B4-BE49-F238E27FC236}">
                <a16:creationId xmlns:a16="http://schemas.microsoft.com/office/drawing/2014/main" id="{913E2DD5-59DA-FF02-9769-C0A3A1BE8A60}"/>
              </a:ext>
            </a:extLst>
          </p:cNvPr>
          <p:cNvPicPr>
            <a:picLocks noChangeAspect="1"/>
          </p:cNvPicPr>
          <p:nvPr/>
        </p:nvPicPr>
        <p:blipFill>
          <a:blip r:embed="rId2"/>
          <a:stretch>
            <a:fillRect/>
          </a:stretch>
        </p:blipFill>
        <p:spPr>
          <a:xfrm>
            <a:off x="5299543" y="649521"/>
            <a:ext cx="3844457" cy="3844457"/>
          </a:xfrm>
          <a:prstGeom prst="rect">
            <a:avLst/>
          </a:prstGeom>
        </p:spPr>
      </p:pic>
      <p:sp>
        <p:nvSpPr>
          <p:cNvPr id="3" name="TextBox 2">
            <a:extLst>
              <a:ext uri="{FF2B5EF4-FFF2-40B4-BE49-F238E27FC236}">
                <a16:creationId xmlns:a16="http://schemas.microsoft.com/office/drawing/2014/main" id="{D130A8C5-B05A-3915-E269-F13EA37CE6A2}"/>
              </a:ext>
            </a:extLst>
          </p:cNvPr>
          <p:cNvSpPr txBox="1"/>
          <p:nvPr/>
        </p:nvSpPr>
        <p:spPr>
          <a:xfrm>
            <a:off x="2079172" y="4495800"/>
            <a:ext cx="4233851" cy="307777"/>
          </a:xfrm>
          <a:prstGeom prst="rect">
            <a:avLst/>
          </a:prstGeom>
          <a:noFill/>
        </p:spPr>
        <p:txBody>
          <a:bodyPr wrap="none" rtlCol="0">
            <a:spAutoFit/>
          </a:bodyPr>
          <a:lstStyle/>
          <a:p>
            <a:r>
              <a:rPr lang="en-JP" dirty="0"/>
              <a:t>* </a:t>
            </a:r>
            <a:r>
              <a:rPr lang="en-US" dirty="0"/>
              <a:t>They still keep a bit of North Ireland as a souvenir</a:t>
            </a:r>
            <a:endParaRPr lang="en-JP" dirty="0"/>
          </a:p>
        </p:txBody>
      </p:sp>
    </p:spTree>
    <p:extLst>
      <p:ext uri="{BB962C8B-B14F-4D97-AF65-F5344CB8AC3E}">
        <p14:creationId xmlns:p14="http://schemas.microsoft.com/office/powerpoint/2010/main" val="238953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920E-E7EA-1692-69C4-195ECEA22C6F}"/>
              </a:ext>
            </a:extLst>
          </p:cNvPr>
          <p:cNvSpPr>
            <a:spLocks noGrp="1"/>
          </p:cNvSpPr>
          <p:nvPr>
            <p:ph type="title"/>
          </p:nvPr>
        </p:nvSpPr>
        <p:spPr/>
        <p:txBody>
          <a:bodyPr/>
          <a:lstStyle/>
          <a:p>
            <a:r>
              <a:rPr lang="en-JP" dirty="0"/>
              <a:t>Result: Everyone Gets A Shield *</a:t>
            </a:r>
          </a:p>
        </p:txBody>
      </p:sp>
      <p:sp>
        <p:nvSpPr>
          <p:cNvPr id="3" name="TextBox 2">
            <a:extLst>
              <a:ext uri="{FF2B5EF4-FFF2-40B4-BE49-F238E27FC236}">
                <a16:creationId xmlns:a16="http://schemas.microsoft.com/office/drawing/2014/main" id="{5639AAF8-D3E0-A35F-C73E-0CDD89896C88}"/>
              </a:ext>
            </a:extLst>
          </p:cNvPr>
          <p:cNvSpPr txBox="1"/>
          <p:nvPr/>
        </p:nvSpPr>
        <p:spPr>
          <a:xfrm>
            <a:off x="2079172" y="4495800"/>
            <a:ext cx="2265364" cy="307777"/>
          </a:xfrm>
          <a:prstGeom prst="rect">
            <a:avLst/>
          </a:prstGeom>
          <a:noFill/>
        </p:spPr>
        <p:txBody>
          <a:bodyPr wrap="none" rtlCol="0">
            <a:spAutoFit/>
          </a:bodyPr>
          <a:lstStyle/>
          <a:p>
            <a:r>
              <a:rPr lang="en-JP" dirty="0"/>
              <a:t>* Not Even Remotely True</a:t>
            </a:r>
          </a:p>
        </p:txBody>
      </p:sp>
    </p:spTree>
    <p:extLst>
      <p:ext uri="{BB962C8B-B14F-4D97-AF65-F5344CB8AC3E}">
        <p14:creationId xmlns:p14="http://schemas.microsoft.com/office/powerpoint/2010/main" val="356023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5C2A-E9C3-5D86-A8D3-9306A49DE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F20F6-FA7A-E53D-0E79-74FC75607DF0}"/>
              </a:ext>
            </a:extLst>
          </p:cNvPr>
          <p:cNvSpPr>
            <a:spLocks noGrp="1"/>
          </p:cNvSpPr>
          <p:nvPr>
            <p:ph type="title"/>
          </p:nvPr>
        </p:nvSpPr>
        <p:spPr/>
        <p:txBody>
          <a:bodyPr>
            <a:normAutofit fontScale="90000"/>
          </a:bodyPr>
          <a:lstStyle/>
          <a:p>
            <a:r>
              <a:rPr lang="en-JP" dirty="0"/>
              <a:t>But Wait! A Problem!</a:t>
            </a:r>
          </a:p>
        </p:txBody>
      </p:sp>
      <p:sp>
        <p:nvSpPr>
          <p:cNvPr id="3" name="Text Placeholder 2">
            <a:extLst>
              <a:ext uri="{FF2B5EF4-FFF2-40B4-BE49-F238E27FC236}">
                <a16:creationId xmlns:a16="http://schemas.microsoft.com/office/drawing/2014/main" id="{BD905839-79E8-5C5A-D17C-B3594CCC7BD5}"/>
              </a:ext>
            </a:extLst>
          </p:cNvPr>
          <p:cNvSpPr>
            <a:spLocks noGrp="1"/>
          </p:cNvSpPr>
          <p:nvPr>
            <p:ph type="body" idx="1"/>
          </p:nvPr>
        </p:nvSpPr>
        <p:spPr/>
        <p:txBody>
          <a:bodyPr/>
          <a:lstStyle/>
          <a:p>
            <a:r>
              <a:rPr lang="en-US" dirty="0"/>
              <a:t>In the 17</a:t>
            </a:r>
            <a:r>
              <a:rPr lang="en-US" baseline="30000" dirty="0"/>
              <a:t>th</a:t>
            </a:r>
            <a:r>
              <a:rPr lang="en-US" dirty="0"/>
              <a:t> century, Swedish Intervention in the Thirty Years' War </a:t>
            </a:r>
            <a:br>
              <a:rPr lang="en-US" dirty="0"/>
            </a:br>
            <a:r>
              <a:rPr lang="en-US" dirty="0"/>
              <a:t>involved Galloglass (</a:t>
            </a:r>
            <a:r>
              <a:rPr lang="en-US" dirty="0" err="1"/>
              <a:t>gallóglaigh</a:t>
            </a:r>
            <a:r>
              <a:rPr lang="en-US" dirty="0"/>
              <a:t> - Scottish Mercenaries)</a:t>
            </a:r>
          </a:p>
          <a:p>
            <a:pPr marL="114300" indent="0">
              <a:buNone/>
            </a:pPr>
            <a:endParaRPr lang="en-JP" dirty="0"/>
          </a:p>
          <a:p>
            <a:r>
              <a:rPr lang="en-JP" dirty="0"/>
              <a:t>Scotland mostly used English heraldry rules as part of the United Kingdom</a:t>
            </a:r>
          </a:p>
          <a:p>
            <a:endParaRPr lang="en-JP" dirty="0"/>
          </a:p>
          <a:p>
            <a:r>
              <a:rPr lang="en-JP" dirty="0"/>
              <a:t>Sweden </a:t>
            </a:r>
            <a:r>
              <a:rPr lang="en-JP" strike="sngStrike" dirty="0"/>
              <a:t>justifiably</a:t>
            </a:r>
            <a:r>
              <a:rPr lang="en-JP" dirty="0"/>
              <a:t> irrationally used Swedish heraldry rules</a:t>
            </a:r>
          </a:p>
        </p:txBody>
      </p:sp>
    </p:spTree>
    <p:extLst>
      <p:ext uri="{BB962C8B-B14F-4D97-AF65-F5344CB8AC3E}">
        <p14:creationId xmlns:p14="http://schemas.microsoft.com/office/powerpoint/2010/main" val="193896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F019-D595-6E40-78FD-D669221A5406}"/>
              </a:ext>
            </a:extLst>
          </p:cNvPr>
          <p:cNvSpPr>
            <a:spLocks noGrp="1"/>
          </p:cNvSpPr>
          <p:nvPr>
            <p:ph type="title"/>
          </p:nvPr>
        </p:nvSpPr>
        <p:spPr/>
        <p:txBody>
          <a:bodyPr>
            <a:normAutofit fontScale="90000"/>
          </a:bodyPr>
          <a:lstStyle/>
          <a:p>
            <a:r>
              <a:rPr lang="en-JP" dirty="0"/>
              <a:t>Conflicting Standards</a:t>
            </a:r>
          </a:p>
        </p:txBody>
      </p:sp>
      <p:pic>
        <p:nvPicPr>
          <p:cNvPr id="4" name="Picture 3" descr="A red animal with a crown on it&#10;&#10;AI-generated content may be incorrect.">
            <a:extLst>
              <a:ext uri="{FF2B5EF4-FFF2-40B4-BE49-F238E27FC236}">
                <a16:creationId xmlns:a16="http://schemas.microsoft.com/office/drawing/2014/main" id="{24091267-D1E0-C6BF-D492-856457888D89}"/>
              </a:ext>
            </a:extLst>
          </p:cNvPr>
          <p:cNvPicPr>
            <a:picLocks noChangeAspect="1"/>
          </p:cNvPicPr>
          <p:nvPr/>
        </p:nvPicPr>
        <p:blipFill>
          <a:blip r:embed="rId2"/>
          <a:stretch>
            <a:fillRect/>
          </a:stretch>
        </p:blipFill>
        <p:spPr>
          <a:xfrm>
            <a:off x="836400" y="1404256"/>
            <a:ext cx="2754085" cy="2754085"/>
          </a:xfrm>
          <a:prstGeom prst="rect">
            <a:avLst/>
          </a:prstGeom>
        </p:spPr>
      </p:pic>
      <p:pic>
        <p:nvPicPr>
          <p:cNvPr id="5" name="Picture 4">
            <a:extLst>
              <a:ext uri="{FF2B5EF4-FFF2-40B4-BE49-F238E27FC236}">
                <a16:creationId xmlns:a16="http://schemas.microsoft.com/office/drawing/2014/main" id="{67D4A49E-81EB-FFD6-C4BB-AC2BF94998BB}"/>
              </a:ext>
            </a:extLst>
          </p:cNvPr>
          <p:cNvPicPr>
            <a:picLocks noChangeAspect="1"/>
          </p:cNvPicPr>
          <p:nvPr/>
        </p:nvPicPr>
        <p:blipFill>
          <a:blip r:embed="rId3"/>
          <a:stretch>
            <a:fillRect/>
          </a:stretch>
        </p:blipFill>
        <p:spPr>
          <a:xfrm>
            <a:off x="5553517" y="1495423"/>
            <a:ext cx="2357438" cy="2571750"/>
          </a:xfrm>
          <a:prstGeom prst="rect">
            <a:avLst/>
          </a:prstGeom>
        </p:spPr>
      </p:pic>
      <p:sp>
        <p:nvSpPr>
          <p:cNvPr id="6" name="TextBox 5">
            <a:extLst>
              <a:ext uri="{FF2B5EF4-FFF2-40B4-BE49-F238E27FC236}">
                <a16:creationId xmlns:a16="http://schemas.microsoft.com/office/drawing/2014/main" id="{C01A4052-AACB-200C-A481-5E82A123DEAD}"/>
              </a:ext>
            </a:extLst>
          </p:cNvPr>
          <p:cNvSpPr txBox="1"/>
          <p:nvPr/>
        </p:nvSpPr>
        <p:spPr>
          <a:xfrm>
            <a:off x="5294983" y="4835723"/>
            <a:ext cx="2874505" cy="307777"/>
          </a:xfrm>
          <a:prstGeom prst="rect">
            <a:avLst/>
          </a:prstGeom>
          <a:noFill/>
        </p:spPr>
        <p:txBody>
          <a:bodyPr wrap="none" rtlCol="0">
            <a:spAutoFit/>
          </a:bodyPr>
          <a:lstStyle/>
          <a:p>
            <a:r>
              <a:rPr lang="en-US" dirty="0" err="1"/>
              <a:t>Ramfelt</a:t>
            </a:r>
            <a:r>
              <a:rPr lang="en-US" dirty="0"/>
              <a:t> by Dan Koehl, CC BY 3.0</a:t>
            </a:r>
            <a:endParaRPr lang="en-JP" dirty="0"/>
          </a:p>
        </p:txBody>
      </p:sp>
      <p:sp>
        <p:nvSpPr>
          <p:cNvPr id="7" name="TextBox 6">
            <a:extLst>
              <a:ext uri="{FF2B5EF4-FFF2-40B4-BE49-F238E27FC236}">
                <a16:creationId xmlns:a16="http://schemas.microsoft.com/office/drawing/2014/main" id="{7A3DEA4F-E8BE-9D97-DF88-FD79566992C0}"/>
              </a:ext>
            </a:extLst>
          </p:cNvPr>
          <p:cNvSpPr txBox="1"/>
          <p:nvPr/>
        </p:nvSpPr>
        <p:spPr>
          <a:xfrm>
            <a:off x="4054928" y="1950301"/>
            <a:ext cx="1034143" cy="830997"/>
          </a:xfrm>
          <a:prstGeom prst="rect">
            <a:avLst/>
          </a:prstGeom>
          <a:noFill/>
        </p:spPr>
        <p:txBody>
          <a:bodyPr wrap="square" rtlCol="0">
            <a:spAutoFit/>
          </a:bodyPr>
          <a:lstStyle/>
          <a:p>
            <a:pPr algn="ctr"/>
            <a:r>
              <a:rPr lang="en-JP" sz="4800" dirty="0"/>
              <a:t>! =</a:t>
            </a:r>
          </a:p>
        </p:txBody>
      </p:sp>
    </p:spTree>
    <p:extLst>
      <p:ext uri="{BB962C8B-B14F-4D97-AF65-F5344CB8AC3E}">
        <p14:creationId xmlns:p14="http://schemas.microsoft.com/office/powerpoint/2010/main" val="226167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A24F-7931-97FA-B794-345395837EF2}"/>
              </a:ext>
            </a:extLst>
          </p:cNvPr>
          <p:cNvSpPr>
            <a:spLocks noGrp="1"/>
          </p:cNvSpPr>
          <p:nvPr>
            <p:ph type="title"/>
          </p:nvPr>
        </p:nvSpPr>
        <p:spPr>
          <a:xfrm>
            <a:off x="607150" y="1524000"/>
            <a:ext cx="8222100" cy="1463522"/>
          </a:xfrm>
        </p:spPr>
        <p:txBody>
          <a:bodyPr>
            <a:normAutofit/>
          </a:bodyPr>
          <a:lstStyle/>
          <a:p>
            <a:r>
              <a:rPr lang="en-US" dirty="0">
                <a:solidFill>
                  <a:srgbClr val="FF0000"/>
                </a:solidFill>
              </a:rPr>
              <a:t>Heraldry rule confusion for Scottish warriors in Sweden</a:t>
            </a:r>
            <a:endParaRPr lang="en-JP" dirty="0">
              <a:solidFill>
                <a:srgbClr val="FF0000"/>
              </a:solidFill>
            </a:endParaRPr>
          </a:p>
        </p:txBody>
      </p:sp>
    </p:spTree>
    <p:extLst>
      <p:ext uri="{BB962C8B-B14F-4D97-AF65-F5344CB8AC3E}">
        <p14:creationId xmlns:p14="http://schemas.microsoft.com/office/powerpoint/2010/main" val="292700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0467-0EEF-9769-23E8-4FAF822A1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A8784-28DA-7859-C57C-A4E10021D373}"/>
              </a:ext>
            </a:extLst>
          </p:cNvPr>
          <p:cNvSpPr>
            <a:spLocks noGrp="1"/>
          </p:cNvSpPr>
          <p:nvPr>
            <p:ph type="title"/>
          </p:nvPr>
        </p:nvSpPr>
        <p:spPr/>
        <p:txBody>
          <a:bodyPr>
            <a:normAutofit fontScale="90000"/>
          </a:bodyPr>
          <a:lstStyle/>
          <a:p>
            <a:r>
              <a:rPr lang="en-JP" dirty="0"/>
              <a:t>Solution: Unclear. Leave In A Bad Mood? 🤷</a:t>
            </a:r>
          </a:p>
        </p:txBody>
      </p:sp>
      <p:pic>
        <p:nvPicPr>
          <p:cNvPr id="7" name="Picture 6" descr="A cartoon of a person in a boat with an axe&#10;&#10;AI-generated content may be incorrect.">
            <a:extLst>
              <a:ext uri="{FF2B5EF4-FFF2-40B4-BE49-F238E27FC236}">
                <a16:creationId xmlns:a16="http://schemas.microsoft.com/office/drawing/2014/main" id="{5AEDC74B-28C2-7A13-1157-2B0F086CE111}"/>
              </a:ext>
            </a:extLst>
          </p:cNvPr>
          <p:cNvPicPr>
            <a:picLocks noChangeAspect="1"/>
          </p:cNvPicPr>
          <p:nvPr/>
        </p:nvPicPr>
        <p:blipFill>
          <a:blip r:embed="rId3"/>
          <a:stretch>
            <a:fillRect/>
          </a:stretch>
        </p:blipFill>
        <p:spPr>
          <a:xfrm>
            <a:off x="2946400" y="1381578"/>
            <a:ext cx="3251200" cy="3251200"/>
          </a:xfrm>
          <a:prstGeom prst="rect">
            <a:avLst/>
          </a:prstGeom>
        </p:spPr>
      </p:pic>
    </p:spTree>
    <p:extLst>
      <p:ext uri="{BB962C8B-B14F-4D97-AF65-F5344CB8AC3E}">
        <p14:creationId xmlns:p14="http://schemas.microsoft.com/office/powerpoint/2010/main" val="371869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FE8E-E0C7-015C-8B01-AD1A1BB02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928DE-FE0D-3E31-2826-C98400F590EF}"/>
              </a:ext>
            </a:extLst>
          </p:cNvPr>
          <p:cNvSpPr>
            <a:spLocks noGrp="1"/>
          </p:cNvSpPr>
          <p:nvPr>
            <p:ph type="ctrTitle"/>
          </p:nvPr>
        </p:nvSpPr>
        <p:spPr/>
        <p:txBody>
          <a:bodyPr/>
          <a:lstStyle/>
          <a:p>
            <a:r>
              <a:rPr lang="en-JP" dirty="0"/>
              <a:t>Anyway</a:t>
            </a:r>
          </a:p>
        </p:txBody>
      </p:sp>
      <p:sp>
        <p:nvSpPr>
          <p:cNvPr id="3" name="Subtitle 2">
            <a:extLst>
              <a:ext uri="{FF2B5EF4-FFF2-40B4-BE49-F238E27FC236}">
                <a16:creationId xmlns:a16="http://schemas.microsoft.com/office/drawing/2014/main" id="{F3EE2E97-16A9-E665-1371-CD146CD1B687}"/>
              </a:ext>
            </a:extLst>
          </p:cNvPr>
          <p:cNvSpPr>
            <a:spLocks noGrp="1"/>
          </p:cNvSpPr>
          <p:nvPr>
            <p:ph type="subTitle" idx="1"/>
          </p:nvPr>
        </p:nvSpPr>
        <p:spPr/>
        <p:txBody>
          <a:bodyPr>
            <a:normAutofit fontScale="92500" lnSpcReduction="20000"/>
          </a:bodyPr>
          <a:lstStyle/>
          <a:p>
            <a:r>
              <a:rPr lang="en-JP" dirty="0"/>
              <a:t>The point of that talk was…</a:t>
            </a:r>
          </a:p>
        </p:txBody>
      </p:sp>
    </p:spTree>
    <p:extLst>
      <p:ext uri="{BB962C8B-B14F-4D97-AF65-F5344CB8AC3E}">
        <p14:creationId xmlns:p14="http://schemas.microsoft.com/office/powerpoint/2010/main" val="23836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B256-F0CC-9B0A-67CE-C7173F659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F92A6-0D1D-6B6B-56C4-8C8A9C4BDCBA}"/>
              </a:ext>
            </a:extLst>
          </p:cNvPr>
          <p:cNvSpPr>
            <a:spLocks noGrp="1"/>
          </p:cNvSpPr>
          <p:nvPr>
            <p:ph type="title"/>
          </p:nvPr>
        </p:nvSpPr>
        <p:spPr/>
        <p:txBody>
          <a:bodyPr>
            <a:normAutofit fontScale="90000"/>
          </a:bodyPr>
          <a:lstStyle/>
          <a:p>
            <a:r>
              <a:rPr lang="en-JP" dirty="0"/>
              <a:t>Standards Have Existed For A Long Time</a:t>
            </a:r>
          </a:p>
        </p:txBody>
      </p:sp>
      <p:sp>
        <p:nvSpPr>
          <p:cNvPr id="3" name="Text Placeholder 2">
            <a:extLst>
              <a:ext uri="{FF2B5EF4-FFF2-40B4-BE49-F238E27FC236}">
                <a16:creationId xmlns:a16="http://schemas.microsoft.com/office/drawing/2014/main" id="{534888D1-27B2-9E9C-B37F-6A6D80EF5FD4}"/>
              </a:ext>
            </a:extLst>
          </p:cNvPr>
          <p:cNvSpPr>
            <a:spLocks noGrp="1"/>
          </p:cNvSpPr>
          <p:nvPr>
            <p:ph type="body" idx="1"/>
          </p:nvPr>
        </p:nvSpPr>
        <p:spPr/>
        <p:txBody>
          <a:bodyPr/>
          <a:lstStyle/>
          <a:p>
            <a:r>
              <a:rPr lang="en-JP" dirty="0"/>
              <a:t>They play an important role in formalizing something important to people</a:t>
            </a:r>
          </a:p>
          <a:p>
            <a:endParaRPr lang="en-JP" dirty="0"/>
          </a:p>
          <a:p>
            <a:r>
              <a:rPr lang="en-JP" dirty="0"/>
              <a:t>They are imperfect because humans are imperfect</a:t>
            </a:r>
          </a:p>
          <a:p>
            <a:endParaRPr lang="en-JP" dirty="0"/>
          </a:p>
          <a:p>
            <a:r>
              <a:rPr lang="en-JP" dirty="0"/>
              <a:t>Sometimes different people have different ideas of what’s the right standard</a:t>
            </a:r>
          </a:p>
        </p:txBody>
      </p:sp>
    </p:spTree>
    <p:extLst>
      <p:ext uri="{BB962C8B-B14F-4D97-AF65-F5344CB8AC3E}">
        <p14:creationId xmlns:p14="http://schemas.microsoft.com/office/powerpoint/2010/main" val="31785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A214-216E-8CBD-9E3D-BD7BFD79A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5A8C8-4F90-27B3-954B-49B0C2469C99}"/>
              </a:ext>
            </a:extLst>
          </p:cNvPr>
          <p:cNvSpPr>
            <a:spLocks noGrp="1"/>
          </p:cNvSpPr>
          <p:nvPr>
            <p:ph type="title"/>
          </p:nvPr>
        </p:nvSpPr>
        <p:spPr/>
        <p:txBody>
          <a:bodyPr>
            <a:normAutofit fontScale="90000"/>
          </a:bodyPr>
          <a:lstStyle/>
          <a:p>
            <a:r>
              <a:rPr lang="en-JP" dirty="0"/>
              <a:t>Open Source Is Getting Good At Standards</a:t>
            </a:r>
          </a:p>
        </p:txBody>
      </p:sp>
      <p:sp>
        <p:nvSpPr>
          <p:cNvPr id="3" name="Text Placeholder 2">
            <a:extLst>
              <a:ext uri="{FF2B5EF4-FFF2-40B4-BE49-F238E27FC236}">
                <a16:creationId xmlns:a16="http://schemas.microsoft.com/office/drawing/2014/main" id="{23BAA26C-833E-B9C9-B105-0F4A82DB1364}"/>
              </a:ext>
            </a:extLst>
          </p:cNvPr>
          <p:cNvSpPr>
            <a:spLocks noGrp="1"/>
          </p:cNvSpPr>
          <p:nvPr>
            <p:ph type="body" idx="1"/>
          </p:nvPr>
        </p:nvSpPr>
        <p:spPr/>
        <p:txBody>
          <a:bodyPr/>
          <a:lstStyle/>
          <a:p>
            <a:r>
              <a:rPr lang="en-JP" dirty="0"/>
              <a:t>We are increasingly using other sector’s standards </a:t>
            </a:r>
            <a:br>
              <a:rPr lang="en-JP" dirty="0"/>
            </a:br>
            <a:r>
              <a:rPr lang="en-JP" dirty="0">
                <a:solidFill>
                  <a:srgbClr val="00B050"/>
                </a:solidFill>
              </a:rPr>
              <a:t>(good)</a:t>
            </a:r>
          </a:p>
          <a:p>
            <a:endParaRPr lang="en-JP" dirty="0"/>
          </a:p>
          <a:p>
            <a:r>
              <a:rPr lang="en-JP" dirty="0"/>
              <a:t>We are building new standards where there are gaps </a:t>
            </a:r>
            <a:br>
              <a:rPr lang="en-JP" dirty="0"/>
            </a:br>
            <a:r>
              <a:rPr lang="en-JP" dirty="0">
                <a:solidFill>
                  <a:srgbClr val="00B050"/>
                </a:solidFill>
              </a:rPr>
              <a:t>(good)</a:t>
            </a:r>
          </a:p>
          <a:p>
            <a:endParaRPr lang="en-JP" dirty="0"/>
          </a:p>
          <a:p>
            <a:r>
              <a:rPr lang="en-JP" dirty="0"/>
              <a:t>Sometimes we get excited about what else can be standardized</a:t>
            </a:r>
            <a:br>
              <a:rPr lang="en-JP" dirty="0"/>
            </a:br>
            <a:r>
              <a:rPr lang="en-JP" dirty="0">
                <a:solidFill>
                  <a:srgbClr val="E35828"/>
                </a:solidFill>
              </a:rPr>
              <a:t>(good with provisos)</a:t>
            </a:r>
          </a:p>
        </p:txBody>
      </p:sp>
    </p:spTree>
    <p:extLst>
      <p:ext uri="{BB962C8B-B14F-4D97-AF65-F5344CB8AC3E}">
        <p14:creationId xmlns:p14="http://schemas.microsoft.com/office/powerpoint/2010/main" val="320854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72FC-A207-B8A0-E9EE-B34779CA4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6A7AE-ACD7-F128-6B9E-4EA57745F2BE}"/>
              </a:ext>
            </a:extLst>
          </p:cNvPr>
          <p:cNvSpPr>
            <a:spLocks noGrp="1"/>
          </p:cNvSpPr>
          <p:nvPr>
            <p:ph type="title"/>
          </p:nvPr>
        </p:nvSpPr>
        <p:spPr/>
        <p:txBody>
          <a:bodyPr>
            <a:normAutofit fontScale="90000"/>
          </a:bodyPr>
          <a:lstStyle/>
          <a:p>
            <a:r>
              <a:rPr lang="en-US" dirty="0"/>
              <a:t>OpenChain Vision + Mission</a:t>
            </a:r>
          </a:p>
        </p:txBody>
      </p:sp>
      <p:sp>
        <p:nvSpPr>
          <p:cNvPr id="3" name="Text Placeholder 2">
            <a:extLst>
              <a:ext uri="{FF2B5EF4-FFF2-40B4-BE49-F238E27FC236}">
                <a16:creationId xmlns:a16="http://schemas.microsoft.com/office/drawing/2014/main" id="{CD83DC0D-5F93-E47D-CF57-5FF98ECE1AB6}"/>
              </a:ext>
            </a:extLst>
          </p:cNvPr>
          <p:cNvSpPr>
            <a:spLocks noGrp="1"/>
          </p:cNvSpPr>
          <p:nvPr>
            <p:ph type="body" idx="1"/>
          </p:nvPr>
        </p:nvSpPr>
        <p:spPr/>
        <p:txBody>
          <a:bodyPr>
            <a:normAutofit/>
          </a:bodyPr>
          <a:lstStyle/>
          <a:p>
            <a:pPr marL="114297" indent="0">
              <a:buNone/>
            </a:pPr>
            <a:r>
              <a:rPr lang="en-US" b="1" dirty="0"/>
              <a:t>Our vision is a trusted supply chain and our mission is to make that happen.</a:t>
            </a:r>
          </a:p>
          <a:p>
            <a:pPr marL="114297" indent="0">
              <a:buNone/>
            </a:pPr>
            <a:endParaRPr lang="en-US" dirty="0"/>
          </a:p>
          <a:p>
            <a:pPr marL="114297" indent="0">
              <a:buNone/>
            </a:pPr>
            <a:r>
              <a:rPr lang="en-US" dirty="0"/>
              <a:t>We create trust by improving compliance process management. We started with license compliance and expanded into security compliance. </a:t>
            </a:r>
          </a:p>
          <a:p>
            <a:pPr marL="114297" indent="0">
              <a:buNone/>
            </a:pPr>
            <a:endParaRPr lang="en-US" dirty="0"/>
          </a:p>
          <a:p>
            <a:pPr marL="114297" indent="0">
              <a:buNone/>
            </a:pPr>
            <a:r>
              <a:rPr lang="en-US" dirty="0"/>
              <a:t>Our standardized approaches reduce risk, reduce costs and increase speed. </a:t>
            </a:r>
          </a:p>
          <a:p>
            <a:pPr marL="114297" indent="0">
              <a:buNone/>
            </a:pPr>
            <a:endParaRPr lang="en-US" dirty="0"/>
          </a:p>
          <a:p>
            <a:pPr marL="114297" indent="0">
              <a:buNone/>
            </a:pPr>
            <a:r>
              <a:rPr lang="en-US" dirty="0"/>
              <a:t>Everything we do – standards, community and reference material – serves our purpose and our mission.</a:t>
            </a:r>
          </a:p>
        </p:txBody>
      </p:sp>
      <p:sp>
        <p:nvSpPr>
          <p:cNvPr id="4" name="Google Shape;279;g17bbeb37c32_0_11">
            <a:extLst>
              <a:ext uri="{FF2B5EF4-FFF2-40B4-BE49-F238E27FC236}">
                <a16:creationId xmlns:a16="http://schemas.microsoft.com/office/drawing/2014/main" id="{393359EB-0418-F620-F814-BDEE4CDA7471}"/>
              </a:ext>
            </a:extLst>
          </p:cNvPr>
          <p:cNvSpPr txBox="1">
            <a:spLocks/>
          </p:cNvSpPr>
          <p:nvPr/>
        </p:nvSpPr>
        <p:spPr>
          <a:xfrm>
            <a:off x="1598375" y="4592779"/>
            <a:ext cx="6970507" cy="506859"/>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Slab Light"/>
              <a:buNone/>
              <a:defRPr sz="3000" b="0" i="0" u="none" strike="noStrike" cap="none">
                <a:solidFill>
                  <a:schemeClr val="dk1"/>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algn="ctr">
              <a:buSzPct val="111111"/>
            </a:pPr>
            <a:r>
              <a:rPr lang="en-US" sz="700" dirty="0">
                <a:solidFill>
                  <a:srgbClr val="003778"/>
                </a:solidFill>
                <a:latin typeface="+mn-lt"/>
              </a:rPr>
              <a:t>Project Charter: </a:t>
            </a:r>
            <a:br>
              <a:rPr lang="en-US" sz="700" dirty="0">
                <a:solidFill>
                  <a:srgbClr val="003778"/>
                </a:solidFill>
                <a:latin typeface="+mn-lt"/>
              </a:rPr>
            </a:br>
            <a:r>
              <a:rPr lang="en-US" sz="700" dirty="0">
                <a:solidFill>
                  <a:srgbClr val="003778"/>
                </a:solidFill>
                <a:latin typeface="+mn-lt"/>
                <a:hlinkClick r:id="rId2"/>
              </a:rPr>
              <a:t>https://github.com/OpenChain-Project/Project-Charter-And-Agreements/blob/master/Project-Charter/OpenChain-Charter-March2020.pdf</a:t>
            </a:r>
            <a:r>
              <a:rPr lang="en-US" sz="700" dirty="0">
                <a:solidFill>
                  <a:srgbClr val="003778"/>
                </a:solidFill>
                <a:latin typeface="+mn-lt"/>
              </a:rPr>
              <a:t> </a:t>
            </a:r>
          </a:p>
        </p:txBody>
      </p:sp>
    </p:spTree>
    <p:extLst>
      <p:ext uri="{BB962C8B-B14F-4D97-AF65-F5344CB8AC3E}">
        <p14:creationId xmlns:p14="http://schemas.microsoft.com/office/powerpoint/2010/main" val="393440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833E-3C99-DDFD-C949-4DFFA0D2B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65CB0-481A-AFBD-4E28-50738FE2B0C0}"/>
              </a:ext>
            </a:extLst>
          </p:cNvPr>
          <p:cNvSpPr>
            <a:spLocks noGrp="1"/>
          </p:cNvSpPr>
          <p:nvPr>
            <p:ph type="title"/>
          </p:nvPr>
        </p:nvSpPr>
        <p:spPr/>
        <p:txBody>
          <a:bodyPr>
            <a:normAutofit fontScale="90000"/>
          </a:bodyPr>
          <a:lstStyle/>
          <a:p>
            <a:r>
              <a:rPr lang="en-JP" dirty="0"/>
              <a:t>OpenChain Helps Understand + Build Standards</a:t>
            </a:r>
          </a:p>
        </p:txBody>
      </p:sp>
      <p:sp>
        <p:nvSpPr>
          <p:cNvPr id="3" name="Text Placeholder 2">
            <a:extLst>
              <a:ext uri="{FF2B5EF4-FFF2-40B4-BE49-F238E27FC236}">
                <a16:creationId xmlns:a16="http://schemas.microsoft.com/office/drawing/2014/main" id="{08B7644F-1D68-B868-5DC6-2E1C2400B1B0}"/>
              </a:ext>
            </a:extLst>
          </p:cNvPr>
          <p:cNvSpPr>
            <a:spLocks noGrp="1"/>
          </p:cNvSpPr>
          <p:nvPr>
            <p:ph type="body" idx="1"/>
          </p:nvPr>
        </p:nvSpPr>
        <p:spPr/>
        <p:txBody>
          <a:bodyPr/>
          <a:lstStyle/>
          <a:p>
            <a:r>
              <a:rPr lang="en-JP" dirty="0"/>
              <a:t>✅  Is there a problem? </a:t>
            </a:r>
          </a:p>
          <a:p>
            <a:pPr marL="114300" indent="0">
              <a:buNone/>
            </a:pPr>
            <a:endParaRPr lang="en-JP" dirty="0"/>
          </a:p>
          <a:p>
            <a:r>
              <a:rPr lang="en-JP" dirty="0"/>
              <a:t>✅  Is there something we can do about the problem? </a:t>
            </a:r>
          </a:p>
          <a:p>
            <a:pPr marL="114300" indent="0">
              <a:buNone/>
            </a:pPr>
            <a:endParaRPr lang="en-JP" dirty="0"/>
          </a:p>
          <a:p>
            <a:r>
              <a:rPr lang="en-JP" dirty="0"/>
              <a:t>✅  Does everyone need to do the same thing for an optimal solution? </a:t>
            </a:r>
          </a:p>
          <a:p>
            <a:pPr marL="114300" indent="0">
              <a:buNone/>
            </a:pPr>
            <a:endParaRPr lang="en-JP" dirty="0"/>
          </a:p>
          <a:p>
            <a:r>
              <a:rPr lang="en-JP" dirty="0"/>
              <a:t>❌  Will a guide be enough?</a:t>
            </a:r>
          </a:p>
          <a:p>
            <a:endParaRPr lang="en-JP" dirty="0"/>
          </a:p>
          <a:p>
            <a:r>
              <a:rPr lang="en-JP" dirty="0"/>
              <a:t>❌  Will a technical document be enough?</a:t>
            </a:r>
          </a:p>
        </p:txBody>
      </p:sp>
    </p:spTree>
    <p:extLst>
      <p:ext uri="{BB962C8B-B14F-4D97-AF65-F5344CB8AC3E}">
        <p14:creationId xmlns:p14="http://schemas.microsoft.com/office/powerpoint/2010/main" val="148618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E7997B0-E355-5205-643F-F5E3AA9F30AA}"/>
            </a:ext>
          </a:extLst>
        </p:cNvPr>
        <p:cNvGrpSpPr/>
        <p:nvPr/>
      </p:nvGrpSpPr>
      <p:grpSpPr>
        <a:xfrm>
          <a:off x="0" y="0"/>
          <a:ext cx="0" cy="0"/>
          <a:chOff x="0" y="0"/>
          <a:chExt cx="0" cy="0"/>
        </a:xfrm>
      </p:grpSpPr>
      <p:sp>
        <p:nvSpPr>
          <p:cNvPr id="150" name="Google Shape;150;p24">
            <a:extLst>
              <a:ext uri="{FF2B5EF4-FFF2-40B4-BE49-F238E27FC236}">
                <a16:creationId xmlns:a16="http://schemas.microsoft.com/office/drawing/2014/main" id="{C1323210-F9C0-A5CA-F675-70E3F26CCD3D}"/>
              </a:ext>
            </a:extLst>
          </p:cNvPr>
          <p:cNvSpPr txBox="1">
            <a:spLocks noGrp="1"/>
          </p:cNvSpPr>
          <p:nvPr>
            <p:ph type="title"/>
          </p:nvPr>
        </p:nvSpPr>
        <p:spPr>
          <a:xfrm>
            <a:off x="311700" y="410000"/>
            <a:ext cx="7450972"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We Have Built Two Of The Most Important</a:t>
            </a:r>
            <a:endParaRPr dirty="0"/>
          </a:p>
        </p:txBody>
      </p:sp>
      <p:sp>
        <p:nvSpPr>
          <p:cNvPr id="7" name="Google Shape;151;p24">
            <a:extLst>
              <a:ext uri="{FF2B5EF4-FFF2-40B4-BE49-F238E27FC236}">
                <a16:creationId xmlns:a16="http://schemas.microsoft.com/office/drawing/2014/main" id="{E8BBA29D-3338-C6EA-1FC2-B517ABC6C01D}"/>
              </a:ext>
            </a:extLst>
          </p:cNvPr>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b="1" dirty="0"/>
              <a:t>ISO/IEC 5230 (License Compliance)</a:t>
            </a:r>
          </a:p>
        </p:txBody>
      </p:sp>
      <p:sp>
        <p:nvSpPr>
          <p:cNvPr id="8" name="Google Shape;152;p24">
            <a:extLst>
              <a:ext uri="{FF2B5EF4-FFF2-40B4-BE49-F238E27FC236}">
                <a16:creationId xmlns:a16="http://schemas.microsoft.com/office/drawing/2014/main" id="{7342C58E-EE63-7A30-70AC-A57B666EA367}"/>
              </a:ext>
            </a:extLst>
          </p:cNvPr>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b="1" dirty="0"/>
              <a:t>ISO/IEC 18974 (Security Assurance)</a:t>
            </a:r>
          </a:p>
        </p:txBody>
      </p:sp>
      <p:sp>
        <p:nvSpPr>
          <p:cNvPr id="9" name="Google Shape;151;p24">
            <a:extLst>
              <a:ext uri="{FF2B5EF4-FFF2-40B4-BE49-F238E27FC236}">
                <a16:creationId xmlns:a16="http://schemas.microsoft.com/office/drawing/2014/main" id="{77ABC6CC-E2D7-D806-4BA8-2C6482D49FD4}"/>
              </a:ext>
            </a:extLst>
          </p:cNvPr>
          <p:cNvSpPr txBox="1">
            <a:spLocks/>
          </p:cNvSpPr>
          <p:nvPr/>
        </p:nvSpPr>
        <p:spPr>
          <a:xfrm>
            <a:off x="2837026" y="2041280"/>
            <a:ext cx="3469947" cy="2721791"/>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1pPr>
            <a:lvl2pPr marL="914400" marR="0" lvl="1"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2pPr>
            <a:lvl3pPr marL="1371600" marR="0" lvl="2"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3pPr>
            <a:lvl4pPr marL="1828800" marR="0" lvl="3"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4pPr>
            <a:lvl5pPr marL="2286000" marR="0" lvl="4"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5pPr>
            <a:lvl6pPr marL="2743200" marR="0" lvl="5"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6pPr>
            <a:lvl7pPr marL="3200400" marR="0" lvl="6"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7pPr>
            <a:lvl8pPr marL="3657600" marR="0" lvl="7"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8pPr>
            <a:lvl9pPr marL="4114800" marR="0" lvl="8" indent="-304800" algn="l" rtl="0">
              <a:lnSpc>
                <a:spcPct val="115000"/>
              </a:lnSpc>
              <a:spcBef>
                <a:spcPts val="0"/>
              </a:spcBef>
              <a:spcAft>
                <a:spcPts val="0"/>
              </a:spcAft>
              <a:buClr>
                <a:schemeClr val="dk2"/>
              </a:buClr>
              <a:buSzPts val="1200"/>
              <a:buFont typeface="Open Sans Medium"/>
              <a:buChar char="■"/>
              <a:defRPr sz="1200" b="0" i="0" u="none" strike="noStrike" cap="none">
                <a:solidFill>
                  <a:schemeClr val="dk2"/>
                </a:solidFill>
                <a:latin typeface="Open Sans Medium"/>
                <a:ea typeface="Open Sans Medium"/>
                <a:cs typeface="Open Sans Medium"/>
                <a:sym typeface="Open Sans Medium"/>
              </a:defRPr>
            </a:lvl9pPr>
          </a:lstStyle>
          <a:p>
            <a:pPr marL="0" indent="0" algn="ctr">
              <a:spcAft>
                <a:spcPts val="1200"/>
              </a:spcAft>
              <a:buNone/>
            </a:pPr>
            <a:r>
              <a:rPr lang="en-US" b="1" i="1" dirty="0"/>
              <a:t>Flexible</a:t>
            </a:r>
            <a:r>
              <a:rPr lang="en-US" dirty="0"/>
              <a:t> program size</a:t>
            </a:r>
          </a:p>
          <a:p>
            <a:pPr marL="0" indent="0" algn="ctr">
              <a:spcAft>
                <a:spcPts val="1200"/>
              </a:spcAft>
              <a:buNone/>
            </a:pPr>
            <a:r>
              <a:rPr lang="en-US" dirty="0"/>
              <a:t>Covering:</a:t>
            </a:r>
          </a:p>
          <a:p>
            <a:pPr marL="285750" indent="-285750" algn="ctr">
              <a:spcAft>
                <a:spcPts val="1200"/>
              </a:spcAft>
            </a:pPr>
            <a:r>
              <a:rPr lang="en-US" dirty="0"/>
              <a:t>Inbound processes</a:t>
            </a:r>
          </a:p>
          <a:p>
            <a:pPr marL="285750" indent="-285750" algn="ctr">
              <a:spcAft>
                <a:spcPts val="1200"/>
              </a:spcAft>
            </a:pPr>
            <a:r>
              <a:rPr lang="en-US" dirty="0"/>
              <a:t>Internal processes</a:t>
            </a:r>
          </a:p>
          <a:p>
            <a:pPr marL="285750" indent="-285750" algn="ctr">
              <a:spcAft>
                <a:spcPts val="1200"/>
              </a:spcAft>
            </a:pPr>
            <a:r>
              <a:rPr lang="en-US" dirty="0"/>
              <a:t>Outbound processes</a:t>
            </a:r>
          </a:p>
          <a:p>
            <a:pPr marL="0" indent="0" algn="ctr">
              <a:spcAft>
                <a:spcPts val="1200"/>
              </a:spcAft>
              <a:buNone/>
            </a:pPr>
            <a:r>
              <a:rPr lang="en-US" dirty="0"/>
              <a:t>Standards about process </a:t>
            </a:r>
            <a:r>
              <a:rPr lang="en-US" b="1" i="1" dirty="0"/>
              <a:t>points</a:t>
            </a:r>
          </a:p>
          <a:p>
            <a:pPr marL="0" indent="0" algn="ctr">
              <a:spcAft>
                <a:spcPts val="1200"/>
              </a:spcAft>
              <a:buNone/>
            </a:pPr>
            <a:r>
              <a:rPr lang="en-US" dirty="0"/>
              <a:t>Not about process </a:t>
            </a:r>
            <a:r>
              <a:rPr lang="en-US" b="1" i="1" dirty="0"/>
              <a:t>content</a:t>
            </a:r>
          </a:p>
        </p:txBody>
      </p:sp>
      <p:pic>
        <p:nvPicPr>
          <p:cNvPr id="10" name="Picture 9" descr="A qr code with a few black squares&#10;&#10;Description automatically generated">
            <a:extLst>
              <a:ext uri="{FF2B5EF4-FFF2-40B4-BE49-F238E27FC236}">
                <a16:creationId xmlns:a16="http://schemas.microsoft.com/office/drawing/2014/main" id="{62CF2749-685B-4BA2-FDEF-67ACCA547BE9}"/>
              </a:ext>
            </a:extLst>
          </p:cNvPr>
          <p:cNvPicPr>
            <a:picLocks noChangeAspect="1"/>
          </p:cNvPicPr>
          <p:nvPr/>
        </p:nvPicPr>
        <p:blipFill>
          <a:blip r:embed="rId3"/>
          <a:stretch>
            <a:fillRect/>
          </a:stretch>
        </p:blipFill>
        <p:spPr>
          <a:xfrm>
            <a:off x="1120637" y="2197134"/>
            <a:ext cx="1716389" cy="1716389"/>
          </a:xfrm>
          <a:prstGeom prst="rect">
            <a:avLst/>
          </a:prstGeom>
        </p:spPr>
      </p:pic>
      <p:pic>
        <p:nvPicPr>
          <p:cNvPr id="11" name="Picture 10" descr="A qr code with a black and white background&#10;&#10;Description automatically generated">
            <a:extLst>
              <a:ext uri="{FF2B5EF4-FFF2-40B4-BE49-F238E27FC236}">
                <a16:creationId xmlns:a16="http://schemas.microsoft.com/office/drawing/2014/main" id="{55C5813E-65C8-F1E4-D1CC-2740B9199D8B}"/>
              </a:ext>
            </a:extLst>
          </p:cNvPr>
          <p:cNvPicPr>
            <a:picLocks noChangeAspect="1"/>
          </p:cNvPicPr>
          <p:nvPr/>
        </p:nvPicPr>
        <p:blipFill>
          <a:blip r:embed="rId4"/>
          <a:stretch>
            <a:fillRect/>
          </a:stretch>
        </p:blipFill>
        <p:spPr>
          <a:xfrm>
            <a:off x="6306973" y="2197134"/>
            <a:ext cx="1716389" cy="1716389"/>
          </a:xfrm>
          <a:prstGeom prst="rect">
            <a:avLst/>
          </a:prstGeom>
        </p:spPr>
      </p:pic>
    </p:spTree>
    <p:extLst>
      <p:ext uri="{BB962C8B-B14F-4D97-AF65-F5344CB8AC3E}">
        <p14:creationId xmlns:p14="http://schemas.microsoft.com/office/powerpoint/2010/main" val="378551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850EF-5150-0BFB-0010-35A838FDB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4D475-0243-4FAF-986D-3182CED6318A}"/>
              </a:ext>
            </a:extLst>
          </p:cNvPr>
          <p:cNvSpPr>
            <a:spLocks noGrp="1"/>
          </p:cNvSpPr>
          <p:nvPr>
            <p:ph type="ctrTitle"/>
          </p:nvPr>
        </p:nvSpPr>
        <p:spPr/>
        <p:txBody>
          <a:bodyPr/>
          <a:lstStyle/>
          <a:p>
            <a:r>
              <a:rPr lang="en-JP" dirty="0"/>
              <a:t>That Is Not All We Do</a:t>
            </a:r>
          </a:p>
        </p:txBody>
      </p:sp>
      <p:sp>
        <p:nvSpPr>
          <p:cNvPr id="3" name="Subtitle 2">
            <a:extLst>
              <a:ext uri="{FF2B5EF4-FFF2-40B4-BE49-F238E27FC236}">
                <a16:creationId xmlns:a16="http://schemas.microsoft.com/office/drawing/2014/main" id="{AD6B172C-4464-DD76-2EE0-3E743833B3AE}"/>
              </a:ext>
            </a:extLst>
          </p:cNvPr>
          <p:cNvSpPr>
            <a:spLocks noGrp="1"/>
          </p:cNvSpPr>
          <p:nvPr>
            <p:ph type="subTitle" idx="1"/>
          </p:nvPr>
        </p:nvSpPr>
        <p:spPr/>
        <p:txBody>
          <a:bodyPr>
            <a:normAutofit fontScale="92500" lnSpcReduction="20000"/>
          </a:bodyPr>
          <a:lstStyle/>
          <a:p>
            <a:r>
              <a:rPr lang="en-JP" dirty="0"/>
              <a:t>OpenChain has accomplished much more than simply writing standards</a:t>
            </a:r>
          </a:p>
        </p:txBody>
      </p:sp>
    </p:spTree>
    <p:extLst>
      <p:ext uri="{BB962C8B-B14F-4D97-AF65-F5344CB8AC3E}">
        <p14:creationId xmlns:p14="http://schemas.microsoft.com/office/powerpoint/2010/main" val="49585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D24A3-6B88-A81C-23DA-EED9DF2DA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97265-F746-5B6A-9E4B-832B7AB7A321}"/>
              </a:ext>
            </a:extLst>
          </p:cNvPr>
          <p:cNvSpPr>
            <a:spLocks noGrp="1"/>
          </p:cNvSpPr>
          <p:nvPr>
            <p:ph type="title"/>
          </p:nvPr>
        </p:nvSpPr>
        <p:spPr>
          <a:xfrm>
            <a:off x="607150" y="1072896"/>
            <a:ext cx="8222100" cy="2243328"/>
          </a:xfrm>
        </p:spPr>
        <p:txBody>
          <a:bodyPr>
            <a:normAutofit/>
          </a:bodyPr>
          <a:lstStyle/>
          <a:p>
            <a:r>
              <a:rPr lang="en-JP" sz="3600" dirty="0"/>
              <a:t>OpenChain Is Very Good At Community</a:t>
            </a:r>
          </a:p>
        </p:txBody>
      </p:sp>
    </p:spTree>
    <p:extLst>
      <p:ext uri="{BB962C8B-B14F-4D97-AF65-F5344CB8AC3E}">
        <p14:creationId xmlns:p14="http://schemas.microsoft.com/office/powerpoint/2010/main" val="3883770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a:extLst>
            <a:ext uri="{FF2B5EF4-FFF2-40B4-BE49-F238E27FC236}">
              <a16:creationId xmlns:a16="http://schemas.microsoft.com/office/drawing/2014/main" id="{F746C252-B8B8-0C4B-6BEE-78D3EA71E2E5}"/>
            </a:ext>
          </a:extLst>
        </p:cNvPr>
        <p:cNvGrpSpPr/>
        <p:nvPr/>
      </p:nvGrpSpPr>
      <p:grpSpPr>
        <a:xfrm>
          <a:off x="0" y="0"/>
          <a:ext cx="0" cy="0"/>
          <a:chOff x="0" y="0"/>
          <a:chExt cx="0" cy="0"/>
        </a:xfrm>
      </p:grpSpPr>
      <p:sp>
        <p:nvSpPr>
          <p:cNvPr id="390" name="Google Shape;390;g2e62ad20c76_0_182">
            <a:extLst>
              <a:ext uri="{FF2B5EF4-FFF2-40B4-BE49-F238E27FC236}">
                <a16:creationId xmlns:a16="http://schemas.microsoft.com/office/drawing/2014/main" id="{5F824779-02C1-F991-0CA8-87D52551F687}"/>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We Have Community Study and Work Groups</a:t>
            </a:r>
            <a:endParaRPr dirty="0"/>
          </a:p>
        </p:txBody>
      </p:sp>
      <p:sp>
        <p:nvSpPr>
          <p:cNvPr id="391" name="Google Shape;391;g2e62ad20c76_0_182">
            <a:extLst>
              <a:ext uri="{FF2B5EF4-FFF2-40B4-BE49-F238E27FC236}">
                <a16:creationId xmlns:a16="http://schemas.microsoft.com/office/drawing/2014/main" id="{D06EE50A-18E6-A52A-DE0D-443875698ACC}"/>
              </a:ext>
            </a:extLst>
          </p:cNvPr>
          <p:cNvSpPr txBox="1"/>
          <p:nvPr/>
        </p:nvSpPr>
        <p:spPr>
          <a:xfrm>
            <a:off x="4207222" y="1272452"/>
            <a:ext cx="2707500" cy="3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67"/>
              </a:spcBef>
              <a:spcAft>
                <a:spcPts val="0"/>
              </a:spcAft>
              <a:buNone/>
            </a:pP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Industry-Specific Work Groups</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Automotive (Summer 2019~)</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Telecom (Spring 2021~)</a:t>
            </a:r>
            <a:endParaRPr sz="1050" b="1" i="0" u="none" strike="noStrike" cap="none" dirty="0">
              <a:solidFill>
                <a:schemeClr val="dk1"/>
              </a:solidFill>
              <a:latin typeface="Open Sans ExtraBold" pitchFamily="2" charset="0"/>
              <a:ea typeface="Open Sans ExtraBold" pitchFamily="2" charset="0"/>
              <a:cs typeface="Open Sans ExtraBold"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Regional User Groups</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China (Sept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Germany (Jan 2020~)</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India (Sept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Japan (Dec 2017~)</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Korea (Jan 2019~)</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Taiwan (Sept 2019~)</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UK (June 2020~)</a:t>
            </a:r>
            <a:endParaRPr sz="1050" dirty="0">
              <a:solidFill>
                <a:schemeClr val="dk1"/>
              </a:solidFill>
              <a:latin typeface="Open Sans Light" pitchFamily="2" charset="0"/>
              <a:ea typeface="Open Sans Light" pitchFamily="2" charset="0"/>
              <a:cs typeface="Open Sans Light" pitchFamily="2" charset="0"/>
              <a:sym typeface="Open Sans"/>
            </a:endParaRPr>
          </a:p>
        </p:txBody>
      </p:sp>
      <p:sp>
        <p:nvSpPr>
          <p:cNvPr id="392" name="Google Shape;392;g2e62ad20c76_0_182">
            <a:extLst>
              <a:ext uri="{FF2B5EF4-FFF2-40B4-BE49-F238E27FC236}">
                <a16:creationId xmlns:a16="http://schemas.microsoft.com/office/drawing/2014/main" id="{A1A10962-5945-9826-2EA9-6743F9AEC0A5}"/>
              </a:ext>
            </a:extLst>
          </p:cNvPr>
          <p:cNvSpPr txBox="1"/>
          <p:nvPr/>
        </p:nvSpPr>
        <p:spPr>
          <a:xfrm>
            <a:off x="2107115" y="1272450"/>
            <a:ext cx="1942500" cy="340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67"/>
              </a:spcBef>
              <a:spcAft>
                <a:spcPts val="0"/>
              </a:spcAft>
              <a:buNone/>
            </a:pPr>
            <a:r>
              <a:rPr lang="en-US" sz="1050" b="1" dirty="0">
                <a:solidFill>
                  <a:schemeClr val="dk1"/>
                </a:solidFill>
                <a:latin typeface="Open Sans ExtraBold" pitchFamily="2" charset="0"/>
                <a:ea typeface="Open Sans ExtraBold" pitchFamily="2" charset="0"/>
                <a:cs typeface="Open Sans ExtraBold" pitchFamily="2" charset="0"/>
                <a:sym typeface="Open Sans"/>
              </a:rPr>
              <a:t>Core </a:t>
            </a: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Work Groups</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Education (Autumn 2020~)</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Specification (Spring 2016~)</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Community Work Groups</a:t>
            </a:r>
            <a:endParaRPr sz="1050" b="0" i="0" u="none" strike="noStrike" cap="none" dirty="0">
              <a:solidFill>
                <a:schemeClr val="dk1"/>
              </a:solidFill>
              <a:latin typeface="Open Sans Light" pitchFamily="2" charset="0"/>
              <a:ea typeface="Open Sans Light" pitchFamily="2" charset="0"/>
              <a:cs typeface="Open Sans Light" pitchFamily="2" charset="0"/>
              <a:sym typeface="Open Sans"/>
            </a:endParaRPr>
          </a:p>
          <a:p>
            <a:pPr>
              <a:spcBef>
                <a:spcPts val="1067"/>
              </a:spcBef>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AI (January 2024~)</a:t>
            </a:r>
            <a:endParaRPr lang="en-US"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Automation (Summer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Community Study Groups</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SBOM (July 2024~)</a:t>
            </a:r>
            <a:endParaRPr lang="en-US" sz="1050" dirty="0">
              <a:solidFill>
                <a:schemeClr val="dk1"/>
              </a:solidFill>
              <a:latin typeface="Open Sans Light" pitchFamily="2" charset="0"/>
              <a:ea typeface="Open Sans Light" pitchFamily="2" charset="0"/>
              <a:cs typeface="Open Sans Light" pitchFamily="2" charset="0"/>
              <a:sym typeface="Open Sans"/>
            </a:endParaRPr>
          </a:p>
        </p:txBody>
      </p:sp>
      <p:pic>
        <p:nvPicPr>
          <p:cNvPr id="393" name="Google Shape;393;g2e62ad20c76_0_182" descr="A qr code with black squares&#10;&#10;Description automatically generated">
            <a:extLst>
              <a:ext uri="{FF2B5EF4-FFF2-40B4-BE49-F238E27FC236}">
                <a16:creationId xmlns:a16="http://schemas.microsoft.com/office/drawing/2014/main" id="{F8A8F3D1-BC94-7728-5270-33D17FBA07CF}"/>
              </a:ext>
            </a:extLst>
          </p:cNvPr>
          <p:cNvPicPr preferRelativeResize="0"/>
          <p:nvPr/>
        </p:nvPicPr>
        <p:blipFill rotWithShape="1">
          <a:blip r:embed="rId3">
            <a:alphaModFix/>
          </a:blip>
          <a:srcRect/>
          <a:stretch/>
        </p:blipFill>
        <p:spPr>
          <a:xfrm>
            <a:off x="6609600" y="2609100"/>
            <a:ext cx="2534400" cy="2534400"/>
          </a:xfrm>
          <a:prstGeom prst="rect">
            <a:avLst/>
          </a:prstGeom>
          <a:noFill/>
          <a:ln>
            <a:noFill/>
          </a:ln>
        </p:spPr>
      </p:pic>
    </p:spTree>
    <p:extLst>
      <p:ext uri="{BB962C8B-B14F-4D97-AF65-F5344CB8AC3E}">
        <p14:creationId xmlns:p14="http://schemas.microsoft.com/office/powerpoint/2010/main" val="400494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73A2-5A60-F5F7-0D24-DA74B4BE54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72F5B7-1CDC-802D-8199-2A405FFBE2AD}"/>
              </a:ext>
            </a:extLst>
          </p:cNvPr>
          <p:cNvSpPr>
            <a:spLocks noGrp="1"/>
          </p:cNvSpPr>
          <p:nvPr>
            <p:ph type="title"/>
          </p:nvPr>
        </p:nvSpPr>
        <p:spPr/>
        <p:txBody>
          <a:bodyPr>
            <a:normAutofit fontScale="90000"/>
          </a:bodyPr>
          <a:lstStyle/>
          <a:p>
            <a:r>
              <a:rPr lang="en-US" dirty="0"/>
              <a:t>Everyone Is Welcome To Drop In</a:t>
            </a:r>
          </a:p>
        </p:txBody>
      </p:sp>
      <p:sp>
        <p:nvSpPr>
          <p:cNvPr id="5" name="Text Placeholder 4">
            <a:extLst>
              <a:ext uri="{FF2B5EF4-FFF2-40B4-BE49-F238E27FC236}">
                <a16:creationId xmlns:a16="http://schemas.microsoft.com/office/drawing/2014/main" id="{327922F0-E404-E11C-F63C-CDDE4B1A26BE}"/>
              </a:ext>
            </a:extLst>
          </p:cNvPr>
          <p:cNvSpPr>
            <a:spLocks noGrp="1"/>
          </p:cNvSpPr>
          <p:nvPr>
            <p:ph type="body" idx="1"/>
          </p:nvPr>
        </p:nvSpPr>
        <p:spPr/>
        <p:txBody>
          <a:bodyPr>
            <a:noAutofit/>
          </a:bodyPr>
          <a:lstStyle/>
          <a:p>
            <a:r>
              <a:rPr lang="en-US" sz="1600" dirty="0"/>
              <a:t>Our calls are open and publicly listed.</a:t>
            </a:r>
          </a:p>
          <a:p>
            <a:pPr marL="139700" indent="0">
              <a:buNone/>
            </a:pPr>
            <a:endParaRPr lang="en-US" sz="1600" dirty="0"/>
          </a:p>
          <a:p>
            <a:r>
              <a:rPr lang="en-US" sz="1600" dirty="0"/>
              <a:t>We provide access to work groups, special interest groups and local work groups via mailing lists.</a:t>
            </a:r>
          </a:p>
          <a:p>
            <a:endParaRPr lang="en-US" sz="1600" dirty="0"/>
          </a:p>
          <a:p>
            <a:r>
              <a:rPr lang="en-US" sz="1600" dirty="0"/>
              <a:t>We also use Slack and WeChat.</a:t>
            </a:r>
          </a:p>
          <a:p>
            <a:pPr marL="139700" indent="0">
              <a:buNone/>
            </a:pPr>
            <a:endParaRPr lang="en-US" sz="1600" dirty="0"/>
          </a:p>
          <a:p>
            <a:r>
              <a:rPr lang="en-US" sz="1600" dirty="0"/>
              <a:t>You can just turn up and ask questions.</a:t>
            </a:r>
          </a:p>
        </p:txBody>
      </p:sp>
      <p:pic>
        <p:nvPicPr>
          <p:cNvPr id="7" name="Picture 6">
            <a:extLst>
              <a:ext uri="{FF2B5EF4-FFF2-40B4-BE49-F238E27FC236}">
                <a16:creationId xmlns:a16="http://schemas.microsoft.com/office/drawing/2014/main" id="{C2EBBF41-4808-C4C9-3FE2-14B16DCCC702}"/>
              </a:ext>
            </a:extLst>
          </p:cNvPr>
          <p:cNvPicPr>
            <a:picLocks noChangeAspect="1"/>
          </p:cNvPicPr>
          <p:nvPr/>
        </p:nvPicPr>
        <p:blipFill>
          <a:blip r:embed="rId2"/>
          <a:srcRect/>
          <a:stretch/>
        </p:blipFill>
        <p:spPr>
          <a:xfrm>
            <a:off x="5658600" y="1632275"/>
            <a:ext cx="2534400" cy="2534400"/>
          </a:xfrm>
          <a:prstGeom prst="rect">
            <a:avLst/>
          </a:prstGeom>
        </p:spPr>
      </p:pic>
    </p:spTree>
    <p:extLst>
      <p:ext uri="{BB962C8B-B14F-4D97-AF65-F5344CB8AC3E}">
        <p14:creationId xmlns:p14="http://schemas.microsoft.com/office/powerpoint/2010/main" val="40157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FF17-22A2-BFF5-B050-225896C23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36CB5-71A1-EB3F-C105-11817D7DEBC2}"/>
              </a:ext>
            </a:extLst>
          </p:cNvPr>
          <p:cNvSpPr>
            <a:spLocks noGrp="1"/>
          </p:cNvSpPr>
          <p:nvPr>
            <p:ph type="title"/>
          </p:nvPr>
        </p:nvSpPr>
        <p:spPr>
          <a:xfrm>
            <a:off x="607150" y="1072896"/>
            <a:ext cx="8222100" cy="2243328"/>
          </a:xfrm>
        </p:spPr>
        <p:txBody>
          <a:bodyPr>
            <a:normAutofit/>
          </a:bodyPr>
          <a:lstStyle/>
          <a:p>
            <a:r>
              <a:rPr lang="en-JP" sz="3600" dirty="0"/>
              <a:t>OpenChain Is Very Good At Sharing Reference Material</a:t>
            </a:r>
          </a:p>
        </p:txBody>
      </p:sp>
    </p:spTree>
    <p:extLst>
      <p:ext uri="{BB962C8B-B14F-4D97-AF65-F5344CB8AC3E}">
        <p14:creationId xmlns:p14="http://schemas.microsoft.com/office/powerpoint/2010/main" val="267027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1449-A3BD-1AE3-A166-432B5101191B}"/>
              </a:ext>
            </a:extLst>
          </p:cNvPr>
          <p:cNvSpPr>
            <a:spLocks noGrp="1"/>
          </p:cNvSpPr>
          <p:nvPr>
            <p:ph type="title"/>
          </p:nvPr>
        </p:nvSpPr>
        <p:spPr/>
        <p:txBody>
          <a:bodyPr>
            <a:normAutofit fontScale="90000"/>
          </a:bodyPr>
          <a:lstStyle/>
          <a:p>
            <a:r>
              <a:rPr lang="en-US" dirty="0"/>
              <a:t>Guides</a:t>
            </a:r>
          </a:p>
        </p:txBody>
      </p:sp>
      <p:pic>
        <p:nvPicPr>
          <p:cNvPr id="5" name="Picture 4" descr="A screenshot of a video game&#10;&#10;Description automatically generated">
            <a:extLst>
              <a:ext uri="{FF2B5EF4-FFF2-40B4-BE49-F238E27FC236}">
                <a16:creationId xmlns:a16="http://schemas.microsoft.com/office/drawing/2014/main" id="{10B906FB-2EFE-35D8-1963-CA5C83054F2A}"/>
              </a:ext>
            </a:extLst>
          </p:cNvPr>
          <p:cNvPicPr>
            <a:picLocks noChangeAspect="1"/>
          </p:cNvPicPr>
          <p:nvPr/>
        </p:nvPicPr>
        <p:blipFill>
          <a:blip r:embed="rId2"/>
          <a:stretch>
            <a:fillRect/>
          </a:stretch>
        </p:blipFill>
        <p:spPr>
          <a:xfrm>
            <a:off x="4686810" y="1158293"/>
            <a:ext cx="4327310" cy="2355644"/>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EF48F6D5-3EBE-6448-11AA-DC8DB480A54A}"/>
              </a:ext>
            </a:extLst>
          </p:cNvPr>
          <p:cNvPicPr>
            <a:picLocks noChangeAspect="1"/>
          </p:cNvPicPr>
          <p:nvPr/>
        </p:nvPicPr>
        <p:blipFill>
          <a:blip r:embed="rId3"/>
          <a:stretch>
            <a:fillRect/>
          </a:stretch>
        </p:blipFill>
        <p:spPr>
          <a:xfrm>
            <a:off x="211712" y="1132607"/>
            <a:ext cx="4245480" cy="2407017"/>
          </a:xfrm>
          <a:prstGeom prst="rect">
            <a:avLst/>
          </a:prstGeom>
        </p:spPr>
      </p:pic>
      <p:pic>
        <p:nvPicPr>
          <p:cNvPr id="9" name="Picture 8" descr="A qr code with a few black squares&#10;&#10;Description automatically generated">
            <a:extLst>
              <a:ext uri="{FF2B5EF4-FFF2-40B4-BE49-F238E27FC236}">
                <a16:creationId xmlns:a16="http://schemas.microsoft.com/office/drawing/2014/main" id="{8553A9BE-44A5-F81A-EC38-32B779F06DC6}"/>
              </a:ext>
            </a:extLst>
          </p:cNvPr>
          <p:cNvPicPr>
            <a:picLocks noChangeAspect="1"/>
          </p:cNvPicPr>
          <p:nvPr/>
        </p:nvPicPr>
        <p:blipFill>
          <a:blip r:embed="rId4"/>
          <a:stretch>
            <a:fillRect/>
          </a:stretch>
        </p:blipFill>
        <p:spPr>
          <a:xfrm>
            <a:off x="6202416" y="3255638"/>
            <a:ext cx="1296098" cy="1296098"/>
          </a:xfrm>
          <a:prstGeom prst="rect">
            <a:avLst/>
          </a:prstGeom>
        </p:spPr>
      </p:pic>
      <p:pic>
        <p:nvPicPr>
          <p:cNvPr id="11" name="Picture 10" descr="A qr code with a few squares&#10;&#10;Description automatically generated">
            <a:extLst>
              <a:ext uri="{FF2B5EF4-FFF2-40B4-BE49-F238E27FC236}">
                <a16:creationId xmlns:a16="http://schemas.microsoft.com/office/drawing/2014/main" id="{8BA7228C-26B6-22E8-33BA-D1425B94F563}"/>
              </a:ext>
            </a:extLst>
          </p:cNvPr>
          <p:cNvPicPr>
            <a:picLocks noChangeAspect="1"/>
          </p:cNvPicPr>
          <p:nvPr/>
        </p:nvPicPr>
        <p:blipFill>
          <a:blip r:embed="rId5"/>
          <a:stretch>
            <a:fillRect/>
          </a:stretch>
        </p:blipFill>
        <p:spPr>
          <a:xfrm>
            <a:off x="1838988" y="3255638"/>
            <a:ext cx="1296098" cy="1296098"/>
          </a:xfrm>
          <a:prstGeom prst="rect">
            <a:avLst/>
          </a:prstGeom>
        </p:spPr>
      </p:pic>
    </p:spTree>
    <p:extLst>
      <p:ext uri="{BB962C8B-B14F-4D97-AF65-F5344CB8AC3E}">
        <p14:creationId xmlns:p14="http://schemas.microsoft.com/office/powerpoint/2010/main" val="272359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5096-0B0A-D7AF-1966-2A8257A6B46B}"/>
              </a:ext>
            </a:extLst>
          </p:cNvPr>
          <p:cNvSpPr>
            <a:spLocks noGrp="1"/>
          </p:cNvSpPr>
          <p:nvPr>
            <p:ph type="title"/>
          </p:nvPr>
        </p:nvSpPr>
        <p:spPr/>
        <p:txBody>
          <a:bodyPr>
            <a:normAutofit fontScale="90000"/>
          </a:bodyPr>
          <a:lstStyle/>
          <a:p>
            <a:r>
              <a:rPr lang="en-US" dirty="0"/>
              <a:t>Case Studies</a:t>
            </a:r>
          </a:p>
        </p:txBody>
      </p:sp>
      <p:pic>
        <p:nvPicPr>
          <p:cNvPr id="7" name="Picture 6" descr="A screenshot of a computer&#10;&#10;Description automatically generated">
            <a:extLst>
              <a:ext uri="{FF2B5EF4-FFF2-40B4-BE49-F238E27FC236}">
                <a16:creationId xmlns:a16="http://schemas.microsoft.com/office/drawing/2014/main" id="{2B859735-27E5-6A1D-0A59-1B92EEFCCDD1}"/>
              </a:ext>
            </a:extLst>
          </p:cNvPr>
          <p:cNvPicPr>
            <a:picLocks noChangeAspect="1"/>
          </p:cNvPicPr>
          <p:nvPr/>
        </p:nvPicPr>
        <p:blipFill>
          <a:blip r:embed="rId2"/>
          <a:stretch>
            <a:fillRect/>
          </a:stretch>
        </p:blipFill>
        <p:spPr>
          <a:xfrm>
            <a:off x="3059073" y="1198202"/>
            <a:ext cx="2683876" cy="1127228"/>
          </a:xfrm>
          <a:prstGeom prst="rect">
            <a:avLst/>
          </a:prstGeom>
        </p:spPr>
      </p:pic>
      <p:pic>
        <p:nvPicPr>
          <p:cNvPr id="9" name="Picture 8" descr="A blue and white rectangular sign with white text&#10;&#10;Description automatically generated">
            <a:extLst>
              <a:ext uri="{FF2B5EF4-FFF2-40B4-BE49-F238E27FC236}">
                <a16:creationId xmlns:a16="http://schemas.microsoft.com/office/drawing/2014/main" id="{011916DF-F194-AFEB-64F2-A4A6AAB247FD}"/>
              </a:ext>
            </a:extLst>
          </p:cNvPr>
          <p:cNvPicPr>
            <a:picLocks noChangeAspect="1"/>
          </p:cNvPicPr>
          <p:nvPr/>
        </p:nvPicPr>
        <p:blipFill>
          <a:blip r:embed="rId3"/>
          <a:stretch>
            <a:fillRect/>
          </a:stretch>
        </p:blipFill>
        <p:spPr>
          <a:xfrm>
            <a:off x="3059073" y="0"/>
            <a:ext cx="2683876" cy="1127228"/>
          </a:xfrm>
          <a:prstGeom prst="rect">
            <a:avLst/>
          </a:prstGeom>
        </p:spPr>
      </p:pic>
      <p:pic>
        <p:nvPicPr>
          <p:cNvPr id="11" name="Picture 10" descr="A blue and white background with white text&#10;&#10;Description automatically generated">
            <a:extLst>
              <a:ext uri="{FF2B5EF4-FFF2-40B4-BE49-F238E27FC236}">
                <a16:creationId xmlns:a16="http://schemas.microsoft.com/office/drawing/2014/main" id="{0C9B26B5-4F2A-12BF-FD21-ACBA9988D332}"/>
              </a:ext>
            </a:extLst>
          </p:cNvPr>
          <p:cNvPicPr>
            <a:picLocks noChangeAspect="1"/>
          </p:cNvPicPr>
          <p:nvPr/>
        </p:nvPicPr>
        <p:blipFill>
          <a:blip r:embed="rId4"/>
          <a:stretch>
            <a:fillRect/>
          </a:stretch>
        </p:blipFill>
        <p:spPr>
          <a:xfrm>
            <a:off x="5742949" y="1198202"/>
            <a:ext cx="2683875" cy="1127228"/>
          </a:xfrm>
          <a:prstGeom prst="rect">
            <a:avLst/>
          </a:prstGeom>
        </p:spPr>
      </p:pic>
      <p:pic>
        <p:nvPicPr>
          <p:cNvPr id="15" name="Picture 14" descr="A blue and white sign with white text&#10;&#10;Description automatically generated">
            <a:extLst>
              <a:ext uri="{FF2B5EF4-FFF2-40B4-BE49-F238E27FC236}">
                <a16:creationId xmlns:a16="http://schemas.microsoft.com/office/drawing/2014/main" id="{714A3F08-4E4D-14A4-F318-EB12E46C5D15}"/>
              </a:ext>
            </a:extLst>
          </p:cNvPr>
          <p:cNvPicPr>
            <a:picLocks noChangeAspect="1"/>
          </p:cNvPicPr>
          <p:nvPr/>
        </p:nvPicPr>
        <p:blipFill>
          <a:blip r:embed="rId5"/>
          <a:stretch>
            <a:fillRect/>
          </a:stretch>
        </p:blipFill>
        <p:spPr>
          <a:xfrm>
            <a:off x="5742949" y="0"/>
            <a:ext cx="2683876" cy="1127228"/>
          </a:xfrm>
          <a:prstGeom prst="rect">
            <a:avLst/>
          </a:prstGeom>
        </p:spPr>
      </p:pic>
      <p:pic>
        <p:nvPicPr>
          <p:cNvPr id="17" name="Picture 16" descr="A white paper with text and words&#10;&#10;Description automatically generated with medium confidence">
            <a:extLst>
              <a:ext uri="{FF2B5EF4-FFF2-40B4-BE49-F238E27FC236}">
                <a16:creationId xmlns:a16="http://schemas.microsoft.com/office/drawing/2014/main" id="{7E0F4989-FC57-EB64-673A-8A3B3E86AD36}"/>
              </a:ext>
            </a:extLst>
          </p:cNvPr>
          <p:cNvPicPr>
            <a:picLocks noChangeAspect="1"/>
          </p:cNvPicPr>
          <p:nvPr/>
        </p:nvPicPr>
        <p:blipFill>
          <a:blip r:embed="rId6"/>
          <a:stretch>
            <a:fillRect/>
          </a:stretch>
        </p:blipFill>
        <p:spPr>
          <a:xfrm>
            <a:off x="3059073" y="2401058"/>
            <a:ext cx="2920386" cy="2742441"/>
          </a:xfrm>
          <a:prstGeom prst="rect">
            <a:avLst/>
          </a:prstGeom>
        </p:spPr>
      </p:pic>
      <p:pic>
        <p:nvPicPr>
          <p:cNvPr id="4" name="Picture 3">
            <a:extLst>
              <a:ext uri="{FF2B5EF4-FFF2-40B4-BE49-F238E27FC236}">
                <a16:creationId xmlns:a16="http://schemas.microsoft.com/office/drawing/2014/main" id="{089025DE-0F88-1234-1645-F11F9D442AB5}"/>
              </a:ext>
            </a:extLst>
          </p:cNvPr>
          <p:cNvPicPr>
            <a:picLocks noChangeAspect="1"/>
          </p:cNvPicPr>
          <p:nvPr/>
        </p:nvPicPr>
        <p:blipFill>
          <a:blip r:embed="rId7"/>
          <a:srcRect/>
          <a:stretch/>
        </p:blipFill>
        <p:spPr>
          <a:xfrm>
            <a:off x="6609600" y="2609100"/>
            <a:ext cx="2534400" cy="2534400"/>
          </a:xfrm>
          <a:prstGeom prst="rect">
            <a:avLst/>
          </a:prstGeom>
        </p:spPr>
      </p:pic>
      <p:pic>
        <p:nvPicPr>
          <p:cNvPr id="5" name="Picture 4" descr="A close-up of a certificate&#10;&#10;Description automatically generated">
            <a:extLst>
              <a:ext uri="{FF2B5EF4-FFF2-40B4-BE49-F238E27FC236}">
                <a16:creationId xmlns:a16="http://schemas.microsoft.com/office/drawing/2014/main" id="{E041136B-FEBE-63BA-D614-4F509BC5BD64}"/>
              </a:ext>
            </a:extLst>
          </p:cNvPr>
          <p:cNvPicPr>
            <a:picLocks noChangeAspect="1"/>
          </p:cNvPicPr>
          <p:nvPr/>
        </p:nvPicPr>
        <p:blipFill>
          <a:blip r:embed="rId8"/>
          <a:stretch>
            <a:fillRect/>
          </a:stretch>
        </p:blipFill>
        <p:spPr>
          <a:xfrm>
            <a:off x="405611" y="955691"/>
            <a:ext cx="2495244" cy="3528628"/>
          </a:xfrm>
          <a:prstGeom prst="rect">
            <a:avLst/>
          </a:prstGeom>
        </p:spPr>
      </p:pic>
    </p:spTree>
    <p:extLst>
      <p:ext uri="{BB962C8B-B14F-4D97-AF65-F5344CB8AC3E}">
        <p14:creationId xmlns:p14="http://schemas.microsoft.com/office/powerpoint/2010/main" val="411978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43DD-D153-E3F8-CD1C-F42BC9B1EEC4}"/>
              </a:ext>
            </a:extLst>
          </p:cNvPr>
          <p:cNvSpPr>
            <a:spLocks noGrp="1"/>
          </p:cNvSpPr>
          <p:nvPr>
            <p:ph type="title"/>
          </p:nvPr>
        </p:nvSpPr>
        <p:spPr/>
        <p:txBody>
          <a:bodyPr>
            <a:normAutofit fontScale="90000"/>
          </a:bodyPr>
          <a:lstStyle/>
          <a:p>
            <a:r>
              <a:rPr lang="en-US" dirty="0"/>
              <a:t>Training Courses</a:t>
            </a:r>
          </a:p>
        </p:txBody>
      </p:sp>
      <p:pic>
        <p:nvPicPr>
          <p:cNvPr id="6" name="Picture 5" descr="A blue background with white text&#10;&#10;Description automatically generated">
            <a:extLst>
              <a:ext uri="{FF2B5EF4-FFF2-40B4-BE49-F238E27FC236}">
                <a16:creationId xmlns:a16="http://schemas.microsoft.com/office/drawing/2014/main" id="{F43370D2-A95D-86F9-C193-331F290C81AB}"/>
              </a:ext>
            </a:extLst>
          </p:cNvPr>
          <p:cNvPicPr>
            <a:picLocks noChangeAspect="1"/>
          </p:cNvPicPr>
          <p:nvPr/>
        </p:nvPicPr>
        <p:blipFill>
          <a:blip r:embed="rId2"/>
          <a:stretch>
            <a:fillRect/>
          </a:stretch>
        </p:blipFill>
        <p:spPr>
          <a:xfrm>
            <a:off x="2534402" y="1292906"/>
            <a:ext cx="3552634" cy="1776317"/>
          </a:xfrm>
          <a:prstGeom prst="rect">
            <a:avLst/>
          </a:prstGeom>
        </p:spPr>
      </p:pic>
      <p:pic>
        <p:nvPicPr>
          <p:cNvPr id="8" name="Picture 7" descr="A blue background with white text&#10;&#10;Description automatically generated">
            <a:extLst>
              <a:ext uri="{FF2B5EF4-FFF2-40B4-BE49-F238E27FC236}">
                <a16:creationId xmlns:a16="http://schemas.microsoft.com/office/drawing/2014/main" id="{454260C2-B3C0-4E8A-5C20-542CD7202F2B}"/>
              </a:ext>
            </a:extLst>
          </p:cNvPr>
          <p:cNvPicPr>
            <a:picLocks noChangeAspect="1"/>
          </p:cNvPicPr>
          <p:nvPr/>
        </p:nvPicPr>
        <p:blipFill>
          <a:blip r:embed="rId3"/>
          <a:stretch>
            <a:fillRect/>
          </a:stretch>
        </p:blipFill>
        <p:spPr>
          <a:xfrm>
            <a:off x="2534401" y="3206635"/>
            <a:ext cx="3552634" cy="1755501"/>
          </a:xfrm>
          <a:prstGeom prst="rect">
            <a:avLst/>
          </a:prstGeom>
        </p:spPr>
      </p:pic>
      <p:pic>
        <p:nvPicPr>
          <p:cNvPr id="3" name="Picture 2">
            <a:extLst>
              <a:ext uri="{FF2B5EF4-FFF2-40B4-BE49-F238E27FC236}">
                <a16:creationId xmlns:a16="http://schemas.microsoft.com/office/drawing/2014/main" id="{0016A4B3-3F00-9E0E-60D6-FBF939EEF42C}"/>
              </a:ext>
            </a:extLst>
          </p:cNvPr>
          <p:cNvPicPr>
            <a:picLocks noChangeAspect="1"/>
          </p:cNvPicPr>
          <p:nvPr/>
        </p:nvPicPr>
        <p:blipFill>
          <a:blip r:embed="rId4"/>
          <a:srcRect/>
          <a:stretch/>
        </p:blipFill>
        <p:spPr>
          <a:xfrm>
            <a:off x="6609600" y="2609100"/>
            <a:ext cx="2534400" cy="2534400"/>
          </a:xfrm>
          <a:prstGeom prst="rect">
            <a:avLst/>
          </a:prstGeom>
        </p:spPr>
      </p:pic>
    </p:spTree>
    <p:extLst>
      <p:ext uri="{BB962C8B-B14F-4D97-AF65-F5344CB8AC3E}">
        <p14:creationId xmlns:p14="http://schemas.microsoft.com/office/powerpoint/2010/main" val="350585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86A0-659F-C95B-1E06-E1EED1174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2C02F-E98E-3ED3-5F4C-767170302F50}"/>
              </a:ext>
            </a:extLst>
          </p:cNvPr>
          <p:cNvSpPr>
            <a:spLocks noGrp="1"/>
          </p:cNvSpPr>
          <p:nvPr>
            <p:ph type="title"/>
          </p:nvPr>
        </p:nvSpPr>
        <p:spPr/>
        <p:txBody>
          <a:bodyPr>
            <a:normAutofit fontScale="90000"/>
          </a:bodyPr>
          <a:lstStyle/>
          <a:p>
            <a:r>
              <a:rPr lang="en-US" dirty="0"/>
              <a:t>Platinum Members (Governing Board)</a:t>
            </a:r>
          </a:p>
        </p:txBody>
      </p:sp>
      <p:sp>
        <p:nvSpPr>
          <p:cNvPr id="7" name="Google Shape;279;g17bbeb37c32_0_11">
            <a:extLst>
              <a:ext uri="{FF2B5EF4-FFF2-40B4-BE49-F238E27FC236}">
                <a16:creationId xmlns:a16="http://schemas.microsoft.com/office/drawing/2014/main" id="{5AC0B8AB-F8A7-9F40-7EB8-084A1D0A8CFC}"/>
              </a:ext>
            </a:extLst>
          </p:cNvPr>
          <p:cNvSpPr txBox="1">
            <a:spLocks/>
          </p:cNvSpPr>
          <p:nvPr/>
        </p:nvSpPr>
        <p:spPr>
          <a:xfrm>
            <a:off x="1564722" y="4323522"/>
            <a:ext cx="6014557" cy="506859"/>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Slab Light"/>
              <a:buNone/>
              <a:defRPr sz="3000" b="0" i="0" u="none" strike="noStrike" cap="none">
                <a:solidFill>
                  <a:schemeClr val="dk1"/>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algn="ctr">
              <a:buSzPct val="111111"/>
            </a:pPr>
            <a:r>
              <a:rPr lang="en-US" sz="1800" dirty="0">
                <a:solidFill>
                  <a:schemeClr val="bg2"/>
                </a:solidFill>
                <a:latin typeface="Open Sans Light" pitchFamily="2" charset="0"/>
                <a:ea typeface="Open Sans Light" pitchFamily="2" charset="0"/>
                <a:cs typeface="Open Sans Light" pitchFamily="2" charset="0"/>
              </a:rPr>
              <a:t>Members Represent Trillions In USD Market Value</a:t>
            </a:r>
          </a:p>
        </p:txBody>
      </p:sp>
      <p:pic>
        <p:nvPicPr>
          <p:cNvPr id="4" name="Picture 3">
            <a:extLst>
              <a:ext uri="{FF2B5EF4-FFF2-40B4-BE49-F238E27FC236}">
                <a16:creationId xmlns:a16="http://schemas.microsoft.com/office/drawing/2014/main" id="{B5D7B644-088A-C03F-C7D2-527B956C207B}"/>
              </a:ext>
            </a:extLst>
          </p:cNvPr>
          <p:cNvPicPr>
            <a:picLocks noChangeAspect="1"/>
          </p:cNvPicPr>
          <p:nvPr/>
        </p:nvPicPr>
        <p:blipFill>
          <a:blip r:embed="rId2"/>
          <a:srcRect/>
          <a:stretch/>
        </p:blipFill>
        <p:spPr>
          <a:xfrm>
            <a:off x="834939" y="1265525"/>
            <a:ext cx="7474121" cy="2612450"/>
          </a:xfrm>
          <a:prstGeom prst="rect">
            <a:avLst/>
          </a:prstGeom>
        </p:spPr>
      </p:pic>
      <p:sp>
        <p:nvSpPr>
          <p:cNvPr id="3" name="Oval 2">
            <a:extLst>
              <a:ext uri="{FF2B5EF4-FFF2-40B4-BE49-F238E27FC236}">
                <a16:creationId xmlns:a16="http://schemas.microsoft.com/office/drawing/2014/main" id="{C4A4EDCF-2892-1952-D77E-0FD7493B98A6}"/>
              </a:ext>
            </a:extLst>
          </p:cNvPr>
          <p:cNvSpPr/>
          <p:nvPr/>
        </p:nvSpPr>
        <p:spPr>
          <a:xfrm>
            <a:off x="702733" y="1240124"/>
            <a:ext cx="1151467" cy="5971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Oval 4">
            <a:extLst>
              <a:ext uri="{FF2B5EF4-FFF2-40B4-BE49-F238E27FC236}">
                <a16:creationId xmlns:a16="http://schemas.microsoft.com/office/drawing/2014/main" id="{5BEDC6D7-87CA-6D41-A1C3-E7B53CF9FCA7}"/>
              </a:ext>
            </a:extLst>
          </p:cNvPr>
          <p:cNvSpPr/>
          <p:nvPr/>
        </p:nvSpPr>
        <p:spPr>
          <a:xfrm>
            <a:off x="5080000" y="1257058"/>
            <a:ext cx="1151467" cy="5971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25506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61EC-8997-CA2A-52A4-71D8DF31A82D}"/>
              </a:ext>
            </a:extLst>
          </p:cNvPr>
          <p:cNvSpPr>
            <a:spLocks noGrp="1"/>
          </p:cNvSpPr>
          <p:nvPr>
            <p:ph type="title"/>
          </p:nvPr>
        </p:nvSpPr>
        <p:spPr>
          <a:xfrm>
            <a:off x="311700" y="417081"/>
            <a:ext cx="8520600" cy="607800"/>
          </a:xfrm>
        </p:spPr>
        <p:txBody>
          <a:bodyPr>
            <a:normAutofit fontScale="90000"/>
          </a:bodyPr>
          <a:lstStyle/>
          <a:p>
            <a:r>
              <a:rPr lang="en-JP" dirty="0"/>
              <a:t>Our Newest Releases Are Increadible </a:t>
            </a:r>
          </a:p>
        </p:txBody>
      </p:sp>
      <p:sp>
        <p:nvSpPr>
          <p:cNvPr id="3" name="Text Placeholder 2">
            <a:extLst>
              <a:ext uri="{FF2B5EF4-FFF2-40B4-BE49-F238E27FC236}">
                <a16:creationId xmlns:a16="http://schemas.microsoft.com/office/drawing/2014/main" id="{37B5F95D-F7D7-9499-16E8-0BF45EEA29E6}"/>
              </a:ext>
            </a:extLst>
          </p:cNvPr>
          <p:cNvSpPr>
            <a:spLocks noGrp="1"/>
          </p:cNvSpPr>
          <p:nvPr>
            <p:ph type="body" idx="1"/>
          </p:nvPr>
        </p:nvSpPr>
        <p:spPr/>
        <p:txBody>
          <a:bodyPr/>
          <a:lstStyle/>
          <a:p>
            <a:pPr marL="114300" indent="0" algn="ctr">
              <a:buNone/>
            </a:pPr>
            <a:r>
              <a:rPr lang="en-JP" dirty="0"/>
              <a:t>Capability Model / Maturity Model		Inter-Department Explainers</a:t>
            </a:r>
          </a:p>
        </p:txBody>
      </p:sp>
      <p:pic>
        <p:nvPicPr>
          <p:cNvPr id="7" name="Picture 6" descr="A qr code with black squares&#10;&#10;AI-generated content may be incorrect.">
            <a:extLst>
              <a:ext uri="{FF2B5EF4-FFF2-40B4-BE49-F238E27FC236}">
                <a16:creationId xmlns:a16="http://schemas.microsoft.com/office/drawing/2014/main" id="{435DD0D1-BCFC-6C20-1F40-6DC3FDF107FB}"/>
              </a:ext>
            </a:extLst>
          </p:cNvPr>
          <p:cNvPicPr>
            <a:picLocks noChangeAspect="1"/>
          </p:cNvPicPr>
          <p:nvPr/>
        </p:nvPicPr>
        <p:blipFill>
          <a:blip r:embed="rId2"/>
          <a:stretch>
            <a:fillRect/>
          </a:stretch>
        </p:blipFill>
        <p:spPr>
          <a:xfrm>
            <a:off x="1513396" y="1963192"/>
            <a:ext cx="2134779" cy="2134779"/>
          </a:xfrm>
          <a:prstGeom prst="rect">
            <a:avLst/>
          </a:prstGeom>
        </p:spPr>
      </p:pic>
      <p:pic>
        <p:nvPicPr>
          <p:cNvPr id="9" name="Picture 8" descr="A qr code with a black and white background&#10;&#10;AI-generated content may be incorrect.">
            <a:extLst>
              <a:ext uri="{FF2B5EF4-FFF2-40B4-BE49-F238E27FC236}">
                <a16:creationId xmlns:a16="http://schemas.microsoft.com/office/drawing/2014/main" id="{81E2F70B-B98B-CC79-7B46-59C211DB3329}"/>
              </a:ext>
            </a:extLst>
          </p:cNvPr>
          <p:cNvPicPr>
            <a:picLocks noChangeAspect="1"/>
          </p:cNvPicPr>
          <p:nvPr/>
        </p:nvPicPr>
        <p:blipFill>
          <a:blip r:embed="rId3"/>
          <a:stretch>
            <a:fillRect/>
          </a:stretch>
        </p:blipFill>
        <p:spPr>
          <a:xfrm>
            <a:off x="5739787" y="1963192"/>
            <a:ext cx="2134779" cy="2134779"/>
          </a:xfrm>
          <a:prstGeom prst="rect">
            <a:avLst/>
          </a:prstGeom>
        </p:spPr>
      </p:pic>
      <p:sp>
        <p:nvSpPr>
          <p:cNvPr id="8" name="TextBox 7">
            <a:extLst>
              <a:ext uri="{FF2B5EF4-FFF2-40B4-BE49-F238E27FC236}">
                <a16:creationId xmlns:a16="http://schemas.microsoft.com/office/drawing/2014/main" id="{D249E160-5427-7509-4EBA-BD2C74022008}"/>
              </a:ext>
            </a:extLst>
          </p:cNvPr>
          <p:cNvSpPr txBox="1"/>
          <p:nvPr/>
        </p:nvSpPr>
        <p:spPr>
          <a:xfrm>
            <a:off x="2973485" y="4546323"/>
            <a:ext cx="1598515" cy="307777"/>
          </a:xfrm>
          <a:prstGeom prst="rect">
            <a:avLst/>
          </a:prstGeom>
          <a:noFill/>
        </p:spPr>
        <p:txBody>
          <a:bodyPr wrap="none" rtlCol="0">
            <a:spAutoFit/>
          </a:bodyPr>
          <a:lstStyle/>
          <a:p>
            <a:r>
              <a:rPr lang="en-JP" dirty="0">
                <a:solidFill>
                  <a:srgbClr val="FF0000"/>
                </a:solidFill>
              </a:rPr>
              <a:t>Insanely Valuable</a:t>
            </a:r>
          </a:p>
        </p:txBody>
      </p:sp>
      <p:sp>
        <p:nvSpPr>
          <p:cNvPr id="10" name="TextBox 9">
            <a:extLst>
              <a:ext uri="{FF2B5EF4-FFF2-40B4-BE49-F238E27FC236}">
                <a16:creationId xmlns:a16="http://schemas.microsoft.com/office/drawing/2014/main" id="{1346B930-A8E1-91ED-131B-ABBE7AB73456}"/>
              </a:ext>
            </a:extLst>
          </p:cNvPr>
          <p:cNvSpPr txBox="1"/>
          <p:nvPr/>
        </p:nvSpPr>
        <p:spPr>
          <a:xfrm>
            <a:off x="4857608" y="4539242"/>
            <a:ext cx="1409360" cy="307777"/>
          </a:xfrm>
          <a:prstGeom prst="rect">
            <a:avLst/>
          </a:prstGeom>
          <a:noFill/>
        </p:spPr>
        <p:txBody>
          <a:bodyPr wrap="none" rtlCol="0">
            <a:spAutoFit/>
          </a:bodyPr>
          <a:lstStyle/>
          <a:p>
            <a:r>
              <a:rPr lang="en-JP" dirty="0">
                <a:solidFill>
                  <a:srgbClr val="FF0000"/>
                </a:solidFill>
              </a:rPr>
              <a:t>Insanely Useful</a:t>
            </a:r>
          </a:p>
        </p:txBody>
      </p:sp>
      <p:cxnSp>
        <p:nvCxnSpPr>
          <p:cNvPr id="12" name="Straight Arrow Connector 11">
            <a:extLst>
              <a:ext uri="{FF2B5EF4-FFF2-40B4-BE49-F238E27FC236}">
                <a16:creationId xmlns:a16="http://schemas.microsoft.com/office/drawing/2014/main" id="{707DF33A-FAEB-D017-C5F7-A09614688EFA}"/>
              </a:ext>
            </a:extLst>
          </p:cNvPr>
          <p:cNvCxnSpPr>
            <a:cxnSpLocks/>
            <a:stCxn id="8" idx="1"/>
            <a:endCxn id="7" idx="2"/>
          </p:cNvCxnSpPr>
          <p:nvPr/>
        </p:nvCxnSpPr>
        <p:spPr>
          <a:xfrm flipH="1" flipV="1">
            <a:off x="2580786" y="4097971"/>
            <a:ext cx="392699" cy="6022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655D19-C8DA-01CD-8311-CCF6CEB9DAFC}"/>
              </a:ext>
            </a:extLst>
          </p:cNvPr>
          <p:cNvCxnSpPr>
            <a:cxnSpLocks/>
            <a:stCxn id="10" idx="3"/>
            <a:endCxn id="9" idx="2"/>
          </p:cNvCxnSpPr>
          <p:nvPr/>
        </p:nvCxnSpPr>
        <p:spPr>
          <a:xfrm flipV="1">
            <a:off x="6266968" y="4097971"/>
            <a:ext cx="540209" cy="595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1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20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20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6902D-D0E5-58F0-0EF5-FDEC414C4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DBBA9-6537-A507-6F3D-0E3F7041348B}"/>
              </a:ext>
            </a:extLst>
          </p:cNvPr>
          <p:cNvSpPr>
            <a:spLocks noGrp="1"/>
          </p:cNvSpPr>
          <p:nvPr>
            <p:ph type="title"/>
          </p:nvPr>
        </p:nvSpPr>
        <p:spPr>
          <a:xfrm>
            <a:off x="607150" y="1072896"/>
            <a:ext cx="8222100" cy="2243328"/>
          </a:xfrm>
        </p:spPr>
        <p:txBody>
          <a:bodyPr>
            <a:normAutofit/>
          </a:bodyPr>
          <a:lstStyle/>
          <a:p>
            <a:r>
              <a:rPr lang="en-JP" sz="3600" dirty="0"/>
              <a:t>But What Does This All Mean?</a:t>
            </a:r>
          </a:p>
        </p:txBody>
      </p:sp>
    </p:spTree>
    <p:extLst>
      <p:ext uri="{BB962C8B-B14F-4D97-AF65-F5344CB8AC3E}">
        <p14:creationId xmlns:p14="http://schemas.microsoft.com/office/powerpoint/2010/main" val="2013481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5653-89E2-CEEB-DE90-FFCCD83B3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27BDD-F26A-044E-2E63-FC67B2CEDECB}"/>
              </a:ext>
            </a:extLst>
          </p:cNvPr>
          <p:cNvSpPr>
            <a:spLocks noGrp="1"/>
          </p:cNvSpPr>
          <p:nvPr>
            <p:ph type="title"/>
          </p:nvPr>
        </p:nvSpPr>
        <p:spPr>
          <a:xfrm>
            <a:off x="607150" y="1072896"/>
            <a:ext cx="8222100" cy="2243328"/>
          </a:xfrm>
        </p:spPr>
        <p:txBody>
          <a:bodyPr>
            <a:normAutofit/>
          </a:bodyPr>
          <a:lstStyle/>
          <a:p>
            <a:r>
              <a:rPr lang="en-JP" sz="3600" dirty="0"/>
              <a:t>What Is Our Legacy?</a:t>
            </a:r>
          </a:p>
        </p:txBody>
      </p:sp>
    </p:spTree>
    <p:extLst>
      <p:ext uri="{BB962C8B-B14F-4D97-AF65-F5344CB8AC3E}">
        <p14:creationId xmlns:p14="http://schemas.microsoft.com/office/powerpoint/2010/main" val="259790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52D8-8FA6-90A1-9233-3B10BA7EE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05B7A-9D87-A9E0-9CD9-F434DAE82E97}"/>
              </a:ext>
            </a:extLst>
          </p:cNvPr>
          <p:cNvSpPr>
            <a:spLocks noGrp="1"/>
          </p:cNvSpPr>
          <p:nvPr>
            <p:ph type="title"/>
          </p:nvPr>
        </p:nvSpPr>
        <p:spPr/>
        <p:txBody>
          <a:bodyPr>
            <a:normAutofit fontScale="90000"/>
          </a:bodyPr>
          <a:lstStyle/>
          <a:p>
            <a:r>
              <a:rPr lang="en-JP" dirty="0"/>
              <a:t>A Family Legacy</a:t>
            </a:r>
          </a:p>
        </p:txBody>
      </p:sp>
      <p:pic>
        <p:nvPicPr>
          <p:cNvPr id="6" name="Picture 5" descr="A red animal with a crown on it&#10;&#10;AI-generated content may be incorrect.">
            <a:extLst>
              <a:ext uri="{FF2B5EF4-FFF2-40B4-BE49-F238E27FC236}">
                <a16:creationId xmlns:a16="http://schemas.microsoft.com/office/drawing/2014/main" id="{2F82A2D9-DB4C-45FE-79ED-D3F935091F56}"/>
              </a:ext>
            </a:extLst>
          </p:cNvPr>
          <p:cNvPicPr>
            <a:picLocks noChangeAspect="1"/>
          </p:cNvPicPr>
          <p:nvPr/>
        </p:nvPicPr>
        <p:blipFill>
          <a:blip r:embed="rId2"/>
          <a:stretch>
            <a:fillRect/>
          </a:stretch>
        </p:blipFill>
        <p:spPr>
          <a:xfrm>
            <a:off x="5299543" y="649521"/>
            <a:ext cx="3844457" cy="3844457"/>
          </a:xfrm>
          <a:prstGeom prst="rect">
            <a:avLst/>
          </a:prstGeom>
        </p:spPr>
      </p:pic>
      <p:sp>
        <p:nvSpPr>
          <p:cNvPr id="7" name="Text Placeholder 6">
            <a:extLst>
              <a:ext uri="{FF2B5EF4-FFF2-40B4-BE49-F238E27FC236}">
                <a16:creationId xmlns:a16="http://schemas.microsoft.com/office/drawing/2014/main" id="{E1E12476-EA23-AED8-7EDC-CCB7FA2331A1}"/>
              </a:ext>
            </a:extLst>
          </p:cNvPr>
          <p:cNvSpPr>
            <a:spLocks noGrp="1"/>
          </p:cNvSpPr>
          <p:nvPr>
            <p:ph type="body" idx="1"/>
          </p:nvPr>
        </p:nvSpPr>
        <p:spPr>
          <a:xfrm>
            <a:off x="280350" y="1266450"/>
            <a:ext cx="5265317" cy="3339000"/>
          </a:xfrm>
        </p:spPr>
        <p:txBody>
          <a:bodyPr>
            <a:normAutofit fontScale="92500" lnSpcReduction="10000"/>
          </a:bodyPr>
          <a:lstStyle/>
          <a:p>
            <a:pPr marL="114300" indent="0">
              <a:buNone/>
            </a:pPr>
            <a:r>
              <a:rPr lang="en-US" dirty="0" err="1"/>
              <a:t>Eocu</a:t>
            </a:r>
            <a:r>
              <a:rPr lang="en-US" dirty="0"/>
              <a:t> Mor founded the Ui </a:t>
            </a:r>
            <a:r>
              <a:rPr lang="en-US" dirty="0" err="1"/>
              <a:t>Eachac</a:t>
            </a:r>
            <a:r>
              <a:rPr lang="en-US" dirty="0"/>
              <a:t> Clans circa 475 </a:t>
            </a:r>
          </a:p>
          <a:p>
            <a:pPr marL="114300" indent="0">
              <a:buNone/>
            </a:pPr>
            <a:r>
              <a:rPr lang="en-US" dirty="0"/>
              <a:t>⏎ </a:t>
            </a:r>
            <a:r>
              <a:rPr lang="en-US" dirty="0" err="1"/>
              <a:t>Criomtann</a:t>
            </a:r>
            <a:r>
              <a:rPr lang="en-US" dirty="0"/>
              <a:t> ⏎ </a:t>
            </a:r>
            <a:r>
              <a:rPr lang="en-US" dirty="0" err="1"/>
              <a:t>Laogaire</a:t>
            </a:r>
            <a:r>
              <a:rPr lang="en-US" dirty="0"/>
              <a:t> ⏎ </a:t>
            </a:r>
            <a:r>
              <a:rPr lang="en-US" dirty="0" err="1"/>
              <a:t>Clairineac</a:t>
            </a:r>
            <a:endParaRPr lang="en-US" dirty="0"/>
          </a:p>
          <a:p>
            <a:pPr marL="114300" indent="0">
              <a:buNone/>
            </a:pPr>
            <a:r>
              <a:rPr lang="en-US" dirty="0"/>
              <a:t>⏎ </a:t>
            </a:r>
            <a:r>
              <a:rPr lang="en-US" dirty="0" err="1"/>
              <a:t>Sealbac</a:t>
            </a:r>
            <a:r>
              <a:rPr lang="en-US" dirty="0"/>
              <a:t> ⏎ </a:t>
            </a:r>
            <a:r>
              <a:rPr lang="en-US" dirty="0" err="1"/>
              <a:t>Cochlan</a:t>
            </a:r>
            <a:endParaRPr lang="en-US" dirty="0"/>
          </a:p>
          <a:p>
            <a:pPr marL="114300" indent="0">
              <a:buNone/>
            </a:pPr>
            <a:r>
              <a:rPr lang="en-US" dirty="0"/>
              <a:t>(…)</a:t>
            </a:r>
          </a:p>
          <a:p>
            <a:pPr marL="114300" indent="0">
              <a:buNone/>
            </a:pPr>
            <a:r>
              <a:rPr lang="en-US" dirty="0"/>
              <a:t>John Óg </a:t>
            </a:r>
            <a:r>
              <a:rPr lang="en-US" dirty="0" err="1"/>
              <a:t>MacCoghlan</a:t>
            </a:r>
            <a:r>
              <a:rPr lang="en-US" dirty="0"/>
              <a:t>, 16th Century</a:t>
            </a:r>
          </a:p>
          <a:p>
            <a:pPr marL="114300" indent="0">
              <a:buNone/>
            </a:pPr>
            <a:r>
              <a:rPr lang="en-US" dirty="0"/>
              <a:t>(…)</a:t>
            </a:r>
          </a:p>
          <a:p>
            <a:pPr marL="114300" indent="0">
              <a:buNone/>
            </a:pPr>
            <a:r>
              <a:rPr lang="en-US" dirty="0"/>
              <a:t>Great Grandfather William Coughlan, Lt Cdr. Royal Navy</a:t>
            </a:r>
            <a:br>
              <a:rPr lang="en-US" dirty="0"/>
            </a:br>
            <a:r>
              <a:rPr lang="en-US" dirty="0"/>
              <a:t>⏎</a:t>
            </a:r>
            <a:br>
              <a:rPr lang="en-US" dirty="0"/>
            </a:br>
            <a:r>
              <a:rPr lang="en-US" dirty="0"/>
              <a:t>Grandfather Kevin Coughlan, government official</a:t>
            </a:r>
          </a:p>
          <a:p>
            <a:pPr marL="114300" indent="0">
              <a:buNone/>
            </a:pPr>
            <a:r>
              <a:rPr lang="en-US" dirty="0"/>
              <a:t>⏎</a:t>
            </a:r>
            <a:br>
              <a:rPr lang="en-US" dirty="0"/>
            </a:br>
            <a:r>
              <a:rPr lang="en-US" dirty="0"/>
              <a:t>To Be Determined (TBD)</a:t>
            </a:r>
          </a:p>
        </p:txBody>
      </p:sp>
    </p:spTree>
    <p:extLst>
      <p:ext uri="{BB962C8B-B14F-4D97-AF65-F5344CB8AC3E}">
        <p14:creationId xmlns:p14="http://schemas.microsoft.com/office/powerpoint/2010/main" val="23692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20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2000"/>
                                        <p:tgtEl>
                                          <p:spTgt spid="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2000"/>
                                        <p:tgtEl>
                                          <p:spTgt spid="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2000"/>
                                        <p:tgtEl>
                                          <p:spTgt spid="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2000"/>
                                        <p:tgtEl>
                                          <p:spTgt spid="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2000"/>
                                        <p:tgtEl>
                                          <p:spTgt spid="7">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dissolve">
                                      <p:cBhvr>
                                        <p:cTn id="25" dur="2000"/>
                                        <p:tgtEl>
                                          <p:spTgt spid="7">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dissolve">
                                      <p:cBhvr>
                                        <p:cTn id="28" dur="2000"/>
                                        <p:tgtEl>
                                          <p:spTgt spid="7">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7243-0EC8-30FE-0CA0-64C41B572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2D139-7517-E4BF-C2B4-6290B3FF05F4}"/>
              </a:ext>
            </a:extLst>
          </p:cNvPr>
          <p:cNvSpPr>
            <a:spLocks noGrp="1"/>
          </p:cNvSpPr>
          <p:nvPr>
            <p:ph type="title"/>
          </p:nvPr>
        </p:nvSpPr>
        <p:spPr/>
        <p:txBody>
          <a:bodyPr>
            <a:normAutofit fontScale="90000"/>
          </a:bodyPr>
          <a:lstStyle/>
          <a:p>
            <a:r>
              <a:rPr lang="en-JP" dirty="0"/>
              <a:t>An Industry Legacy</a:t>
            </a:r>
          </a:p>
        </p:txBody>
      </p:sp>
      <p:sp>
        <p:nvSpPr>
          <p:cNvPr id="7" name="Text Placeholder 6">
            <a:extLst>
              <a:ext uri="{FF2B5EF4-FFF2-40B4-BE49-F238E27FC236}">
                <a16:creationId xmlns:a16="http://schemas.microsoft.com/office/drawing/2014/main" id="{D6FEB6D4-E1CA-2292-4E81-0FCCA246C2A0}"/>
              </a:ext>
            </a:extLst>
          </p:cNvPr>
          <p:cNvSpPr>
            <a:spLocks noGrp="1"/>
          </p:cNvSpPr>
          <p:nvPr>
            <p:ph type="body" idx="1"/>
          </p:nvPr>
        </p:nvSpPr>
        <p:spPr>
          <a:xfrm>
            <a:off x="280350" y="1266450"/>
            <a:ext cx="5019193" cy="3339000"/>
          </a:xfrm>
        </p:spPr>
        <p:txBody>
          <a:bodyPr>
            <a:normAutofit fontScale="92500" lnSpcReduction="20000"/>
          </a:bodyPr>
          <a:lstStyle/>
          <a:p>
            <a:r>
              <a:rPr lang="en-US" b="1" dirty="0"/>
              <a:t>1986: </a:t>
            </a:r>
            <a:r>
              <a:rPr lang="en-US" dirty="0"/>
              <a:t>Free Software Definition – First modern definition</a:t>
            </a:r>
          </a:p>
          <a:p>
            <a:r>
              <a:rPr lang="en-US" b="1" dirty="0"/>
              <a:t>1991: </a:t>
            </a:r>
            <a:r>
              <a:rPr lang="en-US" dirty="0"/>
              <a:t>GPLv2 License – First modern license</a:t>
            </a:r>
          </a:p>
          <a:p>
            <a:r>
              <a:rPr lang="en-US" b="1" dirty="0"/>
              <a:t>1998: </a:t>
            </a:r>
            <a:r>
              <a:rPr lang="en-US" dirty="0"/>
              <a:t>Open Source Definition – First widely accepted definition</a:t>
            </a:r>
          </a:p>
          <a:p>
            <a:r>
              <a:rPr lang="en-US" b="1" dirty="0"/>
              <a:t>2007: </a:t>
            </a:r>
            <a:r>
              <a:rPr lang="en-US" dirty="0"/>
              <a:t>GPLv3 License – First globally drafted license</a:t>
            </a:r>
          </a:p>
          <a:p>
            <a:r>
              <a:rPr lang="en-US" b="1" dirty="0"/>
              <a:t>2016: </a:t>
            </a:r>
            <a:r>
              <a:rPr lang="en-US" dirty="0"/>
              <a:t>OpenChain Specification 1.0 – First formal license management specification</a:t>
            </a:r>
          </a:p>
          <a:p>
            <a:r>
              <a:rPr lang="en-US" b="1" dirty="0"/>
              <a:t>2020: </a:t>
            </a:r>
            <a:r>
              <a:rPr lang="en-US" dirty="0"/>
              <a:t>ISO/IEC 5230 license process management begins to be formalized in ISO standards</a:t>
            </a:r>
          </a:p>
          <a:p>
            <a:r>
              <a:rPr lang="en-US" b="1" dirty="0"/>
              <a:t>2023: </a:t>
            </a:r>
            <a:r>
              <a:rPr lang="en-US" dirty="0"/>
              <a:t>ISO/IEC 18974 adds security management</a:t>
            </a:r>
          </a:p>
        </p:txBody>
      </p:sp>
      <p:pic>
        <p:nvPicPr>
          <p:cNvPr id="4" name="Picture 3">
            <a:extLst>
              <a:ext uri="{FF2B5EF4-FFF2-40B4-BE49-F238E27FC236}">
                <a16:creationId xmlns:a16="http://schemas.microsoft.com/office/drawing/2014/main" id="{73F179DF-0EF0-9C7C-1592-EEFA51952110}"/>
              </a:ext>
            </a:extLst>
          </p:cNvPr>
          <p:cNvPicPr>
            <a:picLocks noChangeAspect="1"/>
          </p:cNvPicPr>
          <p:nvPr/>
        </p:nvPicPr>
        <p:blipFill>
          <a:blip r:embed="rId2"/>
          <a:stretch>
            <a:fillRect/>
          </a:stretch>
        </p:blipFill>
        <p:spPr>
          <a:xfrm>
            <a:off x="5693834" y="733050"/>
            <a:ext cx="1905000" cy="1066800"/>
          </a:xfrm>
          <a:prstGeom prst="rect">
            <a:avLst/>
          </a:prstGeom>
        </p:spPr>
      </p:pic>
      <p:pic>
        <p:nvPicPr>
          <p:cNvPr id="5" name="Picture 4">
            <a:extLst>
              <a:ext uri="{FF2B5EF4-FFF2-40B4-BE49-F238E27FC236}">
                <a16:creationId xmlns:a16="http://schemas.microsoft.com/office/drawing/2014/main" id="{DEA79966-1293-FEC3-6567-21937F56E129}"/>
              </a:ext>
            </a:extLst>
          </p:cNvPr>
          <p:cNvPicPr>
            <a:picLocks noChangeAspect="1"/>
          </p:cNvPicPr>
          <p:nvPr/>
        </p:nvPicPr>
        <p:blipFill>
          <a:blip r:embed="rId3"/>
          <a:stretch>
            <a:fillRect/>
          </a:stretch>
        </p:blipFill>
        <p:spPr>
          <a:xfrm>
            <a:off x="7225350" y="1591734"/>
            <a:ext cx="1638300" cy="1231900"/>
          </a:xfrm>
          <a:prstGeom prst="rect">
            <a:avLst/>
          </a:prstGeom>
        </p:spPr>
      </p:pic>
      <p:pic>
        <p:nvPicPr>
          <p:cNvPr id="8" name="Picture 7">
            <a:extLst>
              <a:ext uri="{FF2B5EF4-FFF2-40B4-BE49-F238E27FC236}">
                <a16:creationId xmlns:a16="http://schemas.microsoft.com/office/drawing/2014/main" id="{8DAE3B6B-FE07-5B33-D0C0-F867FAC5F290}"/>
              </a:ext>
            </a:extLst>
          </p:cNvPr>
          <p:cNvPicPr>
            <a:picLocks noChangeAspect="1"/>
          </p:cNvPicPr>
          <p:nvPr/>
        </p:nvPicPr>
        <p:blipFill>
          <a:blip r:embed="rId4"/>
          <a:stretch>
            <a:fillRect/>
          </a:stretch>
        </p:blipFill>
        <p:spPr>
          <a:xfrm>
            <a:off x="5693834" y="2491316"/>
            <a:ext cx="1765300" cy="1143000"/>
          </a:xfrm>
          <a:prstGeom prst="rect">
            <a:avLst/>
          </a:prstGeom>
        </p:spPr>
      </p:pic>
      <p:pic>
        <p:nvPicPr>
          <p:cNvPr id="9" name="Picture 8">
            <a:extLst>
              <a:ext uri="{FF2B5EF4-FFF2-40B4-BE49-F238E27FC236}">
                <a16:creationId xmlns:a16="http://schemas.microsoft.com/office/drawing/2014/main" id="{BE1B1A0F-FC55-2425-78CF-42894EB4B908}"/>
              </a:ext>
            </a:extLst>
          </p:cNvPr>
          <p:cNvPicPr>
            <a:picLocks noChangeAspect="1"/>
          </p:cNvPicPr>
          <p:nvPr/>
        </p:nvPicPr>
        <p:blipFill>
          <a:blip r:embed="rId5"/>
          <a:stretch>
            <a:fillRect/>
          </a:stretch>
        </p:blipFill>
        <p:spPr>
          <a:xfrm>
            <a:off x="7388733" y="3195750"/>
            <a:ext cx="1435100" cy="1409700"/>
          </a:xfrm>
          <a:prstGeom prst="rect">
            <a:avLst/>
          </a:prstGeom>
        </p:spPr>
      </p:pic>
    </p:spTree>
    <p:extLst>
      <p:ext uri="{BB962C8B-B14F-4D97-AF65-F5344CB8AC3E}">
        <p14:creationId xmlns:p14="http://schemas.microsoft.com/office/powerpoint/2010/main" val="36694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30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3000"/>
                                        <p:tgtEl>
                                          <p:spTgt spid="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3000"/>
                                        <p:tgtEl>
                                          <p:spTgt spid="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3000"/>
                                        <p:tgtEl>
                                          <p:spTgt spid="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3000"/>
                                        <p:tgtEl>
                                          <p:spTgt spid="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3000"/>
                                        <p:tgtEl>
                                          <p:spTgt spid="7">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dissolve">
                                      <p:cBhvr>
                                        <p:cTn id="25" dur="3000"/>
                                        <p:tgtEl>
                                          <p:spTgt spid="7">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1500"/>
                                        <p:tgtEl>
                                          <p:spTgt spid="4"/>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2000"/>
                                        <p:tgtEl>
                                          <p:spTgt spid="5"/>
                                        </p:tgtEl>
                                      </p:cBhvr>
                                    </p:animEffec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2000"/>
                                        <p:tgtEl>
                                          <p:spTgt spid="8"/>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3EE0-BDC2-1B31-3A3D-0AA8921C22CC}"/>
              </a:ext>
            </a:extLst>
          </p:cNvPr>
          <p:cNvSpPr>
            <a:spLocks noGrp="1"/>
          </p:cNvSpPr>
          <p:nvPr>
            <p:ph type="title"/>
          </p:nvPr>
        </p:nvSpPr>
        <p:spPr>
          <a:xfrm>
            <a:off x="392917" y="410952"/>
            <a:ext cx="8520600" cy="607800"/>
          </a:xfrm>
        </p:spPr>
        <p:txBody>
          <a:bodyPr>
            <a:normAutofit fontScale="90000"/>
          </a:bodyPr>
          <a:lstStyle/>
          <a:p>
            <a:r>
              <a:rPr lang="en-JP" dirty="0"/>
              <a:t>A P</a:t>
            </a:r>
            <a:r>
              <a:rPr lang="en-US" dirty="0"/>
              <a:t>a</a:t>
            </a:r>
            <a:r>
              <a:rPr lang="en-JP" dirty="0"/>
              <a:t>th Towards Trust And Better Collaboration</a:t>
            </a:r>
          </a:p>
        </p:txBody>
      </p:sp>
      <p:sp>
        <p:nvSpPr>
          <p:cNvPr id="4" name="Right Arrow 3">
            <a:extLst>
              <a:ext uri="{FF2B5EF4-FFF2-40B4-BE49-F238E27FC236}">
                <a16:creationId xmlns:a16="http://schemas.microsoft.com/office/drawing/2014/main" id="{9E8FB98D-C13F-F51D-DEC1-F0111F400CC2}"/>
              </a:ext>
            </a:extLst>
          </p:cNvPr>
          <p:cNvSpPr/>
          <p:nvPr/>
        </p:nvSpPr>
        <p:spPr>
          <a:xfrm>
            <a:off x="635001" y="3158066"/>
            <a:ext cx="8036433" cy="330200"/>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cxnSp>
        <p:nvCxnSpPr>
          <p:cNvPr id="6" name="Straight Arrow Connector 5">
            <a:extLst>
              <a:ext uri="{FF2B5EF4-FFF2-40B4-BE49-F238E27FC236}">
                <a16:creationId xmlns:a16="http://schemas.microsoft.com/office/drawing/2014/main" id="{14B2B0D1-C760-D5A2-3467-43524D64A488}"/>
              </a:ext>
            </a:extLst>
          </p:cNvPr>
          <p:cNvCxnSpPr/>
          <p:nvPr/>
        </p:nvCxnSpPr>
        <p:spPr>
          <a:xfrm>
            <a:off x="635001" y="3742265"/>
            <a:ext cx="797559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4B8DE2-07DC-BFB3-0312-79D8045C5F4C}"/>
              </a:ext>
            </a:extLst>
          </p:cNvPr>
          <p:cNvSpPr txBox="1"/>
          <p:nvPr/>
        </p:nvSpPr>
        <p:spPr>
          <a:xfrm>
            <a:off x="838200" y="3826933"/>
            <a:ext cx="1019831" cy="307777"/>
          </a:xfrm>
          <a:prstGeom prst="rect">
            <a:avLst/>
          </a:prstGeom>
          <a:noFill/>
        </p:spPr>
        <p:txBody>
          <a:bodyPr wrap="none" rtlCol="0">
            <a:spAutoFit/>
          </a:bodyPr>
          <a:lstStyle/>
          <a:p>
            <a:r>
              <a:rPr lang="en-JP" dirty="0"/>
              <a:t>Less Trust</a:t>
            </a:r>
          </a:p>
        </p:txBody>
      </p:sp>
      <p:sp>
        <p:nvSpPr>
          <p:cNvPr id="8" name="TextBox 7">
            <a:extLst>
              <a:ext uri="{FF2B5EF4-FFF2-40B4-BE49-F238E27FC236}">
                <a16:creationId xmlns:a16="http://schemas.microsoft.com/office/drawing/2014/main" id="{15D7C4E1-D237-4DDE-5673-EF2F2F850AF8}"/>
              </a:ext>
            </a:extLst>
          </p:cNvPr>
          <p:cNvSpPr txBox="1"/>
          <p:nvPr/>
        </p:nvSpPr>
        <p:spPr>
          <a:xfrm>
            <a:off x="7357533" y="3826933"/>
            <a:ext cx="1048685" cy="307777"/>
          </a:xfrm>
          <a:prstGeom prst="rect">
            <a:avLst/>
          </a:prstGeom>
          <a:noFill/>
        </p:spPr>
        <p:txBody>
          <a:bodyPr wrap="none" rtlCol="0">
            <a:spAutoFit/>
          </a:bodyPr>
          <a:lstStyle/>
          <a:p>
            <a:r>
              <a:rPr lang="en-JP" dirty="0"/>
              <a:t>More Trust</a:t>
            </a:r>
          </a:p>
        </p:txBody>
      </p:sp>
      <p:cxnSp>
        <p:nvCxnSpPr>
          <p:cNvPr id="10" name="Straight Connector 9">
            <a:extLst>
              <a:ext uri="{FF2B5EF4-FFF2-40B4-BE49-F238E27FC236}">
                <a16:creationId xmlns:a16="http://schemas.microsoft.com/office/drawing/2014/main" id="{0D232DD7-C5E9-C34F-4DC2-8CD235496AC6}"/>
              </a:ext>
            </a:extLst>
          </p:cNvPr>
          <p:cNvCxnSpPr>
            <a:cxnSpLocks/>
          </p:cNvCxnSpPr>
          <p:nvPr/>
        </p:nvCxnSpPr>
        <p:spPr>
          <a:xfrm>
            <a:off x="635001" y="2974554"/>
            <a:ext cx="0" cy="4113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76CB62-6710-308F-51DB-921DD84A23FE}"/>
              </a:ext>
            </a:extLst>
          </p:cNvPr>
          <p:cNvCxnSpPr>
            <a:cxnSpLocks/>
          </p:cNvCxnSpPr>
          <p:nvPr/>
        </p:nvCxnSpPr>
        <p:spPr>
          <a:xfrm>
            <a:off x="7236346" y="2115239"/>
            <a:ext cx="0" cy="12706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AA26AA-DE42-53FB-22E7-30233EE7E4DE}"/>
              </a:ext>
            </a:extLst>
          </p:cNvPr>
          <p:cNvCxnSpPr>
            <a:cxnSpLocks/>
          </p:cNvCxnSpPr>
          <p:nvPr/>
        </p:nvCxnSpPr>
        <p:spPr>
          <a:xfrm>
            <a:off x="1729451" y="2750556"/>
            <a:ext cx="0" cy="6353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84B261-85A0-1281-103B-45F524E4A23B}"/>
              </a:ext>
            </a:extLst>
          </p:cNvPr>
          <p:cNvCxnSpPr>
            <a:cxnSpLocks/>
          </p:cNvCxnSpPr>
          <p:nvPr/>
        </p:nvCxnSpPr>
        <p:spPr>
          <a:xfrm>
            <a:off x="3005572" y="2607336"/>
            <a:ext cx="0" cy="7785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3FE9EC-3940-1700-B6DA-66DDDF78A947}"/>
              </a:ext>
            </a:extLst>
          </p:cNvPr>
          <p:cNvCxnSpPr>
            <a:cxnSpLocks/>
          </p:cNvCxnSpPr>
          <p:nvPr/>
        </p:nvCxnSpPr>
        <p:spPr>
          <a:xfrm>
            <a:off x="4470815" y="2571750"/>
            <a:ext cx="0" cy="8141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27C429-7C9F-E466-E028-E1149955F85A}"/>
              </a:ext>
            </a:extLst>
          </p:cNvPr>
          <p:cNvCxnSpPr>
            <a:cxnSpLocks/>
          </p:cNvCxnSpPr>
          <p:nvPr/>
        </p:nvCxnSpPr>
        <p:spPr>
          <a:xfrm>
            <a:off x="6044391" y="2357610"/>
            <a:ext cx="0" cy="10282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1DE5E-CF9C-97C8-79F0-98273431F320}"/>
              </a:ext>
            </a:extLst>
          </p:cNvPr>
          <p:cNvCxnSpPr>
            <a:cxnSpLocks/>
          </p:cNvCxnSpPr>
          <p:nvPr/>
        </p:nvCxnSpPr>
        <p:spPr>
          <a:xfrm>
            <a:off x="8126579" y="1905918"/>
            <a:ext cx="0" cy="147995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1DF419-6069-C7F4-7035-904B2E86AF0E}"/>
              </a:ext>
            </a:extLst>
          </p:cNvPr>
          <p:cNvSpPr txBox="1"/>
          <p:nvPr/>
        </p:nvSpPr>
        <p:spPr>
          <a:xfrm>
            <a:off x="343895" y="2624443"/>
            <a:ext cx="582211" cy="307777"/>
          </a:xfrm>
          <a:prstGeom prst="rect">
            <a:avLst/>
          </a:prstGeom>
          <a:noFill/>
        </p:spPr>
        <p:txBody>
          <a:bodyPr wrap="none" rtlCol="0">
            <a:spAutoFit/>
          </a:bodyPr>
          <a:lstStyle/>
          <a:p>
            <a:r>
              <a:rPr lang="en-JP" dirty="0"/>
              <a:t>1986</a:t>
            </a:r>
          </a:p>
        </p:txBody>
      </p:sp>
      <p:sp>
        <p:nvSpPr>
          <p:cNvPr id="27" name="TextBox 26">
            <a:extLst>
              <a:ext uri="{FF2B5EF4-FFF2-40B4-BE49-F238E27FC236}">
                <a16:creationId xmlns:a16="http://schemas.microsoft.com/office/drawing/2014/main" id="{81DF1132-5065-5A7B-61D5-BC054F7591C7}"/>
              </a:ext>
            </a:extLst>
          </p:cNvPr>
          <p:cNvSpPr txBox="1"/>
          <p:nvPr/>
        </p:nvSpPr>
        <p:spPr>
          <a:xfrm>
            <a:off x="1431997" y="2454388"/>
            <a:ext cx="582211" cy="307777"/>
          </a:xfrm>
          <a:prstGeom prst="rect">
            <a:avLst/>
          </a:prstGeom>
          <a:noFill/>
        </p:spPr>
        <p:txBody>
          <a:bodyPr wrap="none" rtlCol="0">
            <a:spAutoFit/>
          </a:bodyPr>
          <a:lstStyle/>
          <a:p>
            <a:r>
              <a:rPr lang="en-JP" dirty="0"/>
              <a:t>1991</a:t>
            </a:r>
          </a:p>
        </p:txBody>
      </p:sp>
      <p:sp>
        <p:nvSpPr>
          <p:cNvPr id="28" name="TextBox 27">
            <a:extLst>
              <a:ext uri="{FF2B5EF4-FFF2-40B4-BE49-F238E27FC236}">
                <a16:creationId xmlns:a16="http://schemas.microsoft.com/office/drawing/2014/main" id="{7DA38D35-0280-1012-B413-29233E3E07EA}"/>
              </a:ext>
            </a:extLst>
          </p:cNvPr>
          <p:cNvSpPr txBox="1"/>
          <p:nvPr/>
        </p:nvSpPr>
        <p:spPr>
          <a:xfrm>
            <a:off x="2714466" y="2313005"/>
            <a:ext cx="582211" cy="307777"/>
          </a:xfrm>
          <a:prstGeom prst="rect">
            <a:avLst/>
          </a:prstGeom>
          <a:noFill/>
        </p:spPr>
        <p:txBody>
          <a:bodyPr wrap="none" rtlCol="0">
            <a:spAutoFit/>
          </a:bodyPr>
          <a:lstStyle/>
          <a:p>
            <a:r>
              <a:rPr lang="en-JP" dirty="0"/>
              <a:t>1998</a:t>
            </a:r>
          </a:p>
        </p:txBody>
      </p:sp>
      <p:sp>
        <p:nvSpPr>
          <p:cNvPr id="29" name="TextBox 28">
            <a:extLst>
              <a:ext uri="{FF2B5EF4-FFF2-40B4-BE49-F238E27FC236}">
                <a16:creationId xmlns:a16="http://schemas.microsoft.com/office/drawing/2014/main" id="{E8E191D9-EDFD-4C66-E2E8-8875402D94D8}"/>
              </a:ext>
            </a:extLst>
          </p:cNvPr>
          <p:cNvSpPr txBox="1"/>
          <p:nvPr/>
        </p:nvSpPr>
        <p:spPr>
          <a:xfrm>
            <a:off x="4149039" y="2263973"/>
            <a:ext cx="582211" cy="307777"/>
          </a:xfrm>
          <a:prstGeom prst="rect">
            <a:avLst/>
          </a:prstGeom>
          <a:noFill/>
        </p:spPr>
        <p:txBody>
          <a:bodyPr wrap="none" rtlCol="0">
            <a:spAutoFit/>
          </a:bodyPr>
          <a:lstStyle/>
          <a:p>
            <a:r>
              <a:rPr lang="en-JP" dirty="0"/>
              <a:t>2007</a:t>
            </a:r>
          </a:p>
        </p:txBody>
      </p:sp>
      <p:sp>
        <p:nvSpPr>
          <p:cNvPr id="30" name="TextBox 29">
            <a:extLst>
              <a:ext uri="{FF2B5EF4-FFF2-40B4-BE49-F238E27FC236}">
                <a16:creationId xmlns:a16="http://schemas.microsoft.com/office/drawing/2014/main" id="{059F8D90-D12A-B7C9-868B-4744A5E5F0D5}"/>
              </a:ext>
            </a:extLst>
          </p:cNvPr>
          <p:cNvSpPr txBox="1"/>
          <p:nvPr/>
        </p:nvSpPr>
        <p:spPr>
          <a:xfrm>
            <a:off x="5746314" y="2061579"/>
            <a:ext cx="582211" cy="307777"/>
          </a:xfrm>
          <a:prstGeom prst="rect">
            <a:avLst/>
          </a:prstGeom>
          <a:noFill/>
        </p:spPr>
        <p:txBody>
          <a:bodyPr wrap="none" rtlCol="0">
            <a:spAutoFit/>
          </a:bodyPr>
          <a:lstStyle/>
          <a:p>
            <a:r>
              <a:rPr lang="en-JP" dirty="0"/>
              <a:t>2016</a:t>
            </a:r>
          </a:p>
        </p:txBody>
      </p:sp>
      <p:sp>
        <p:nvSpPr>
          <p:cNvPr id="31" name="TextBox 30">
            <a:extLst>
              <a:ext uri="{FF2B5EF4-FFF2-40B4-BE49-F238E27FC236}">
                <a16:creationId xmlns:a16="http://schemas.microsoft.com/office/drawing/2014/main" id="{A81DF3BA-9061-0FD7-4A33-568E1253F7A9}"/>
              </a:ext>
            </a:extLst>
          </p:cNvPr>
          <p:cNvSpPr txBox="1"/>
          <p:nvPr/>
        </p:nvSpPr>
        <p:spPr>
          <a:xfrm>
            <a:off x="6931296" y="1803801"/>
            <a:ext cx="582211" cy="307777"/>
          </a:xfrm>
          <a:prstGeom prst="rect">
            <a:avLst/>
          </a:prstGeom>
          <a:noFill/>
        </p:spPr>
        <p:txBody>
          <a:bodyPr wrap="none" rtlCol="0">
            <a:spAutoFit/>
          </a:bodyPr>
          <a:lstStyle/>
          <a:p>
            <a:r>
              <a:rPr lang="en-JP" dirty="0"/>
              <a:t>2020</a:t>
            </a:r>
          </a:p>
        </p:txBody>
      </p:sp>
      <p:sp>
        <p:nvSpPr>
          <p:cNvPr id="32" name="TextBox 31">
            <a:extLst>
              <a:ext uri="{FF2B5EF4-FFF2-40B4-BE49-F238E27FC236}">
                <a16:creationId xmlns:a16="http://schemas.microsoft.com/office/drawing/2014/main" id="{D997A444-D98F-7037-2F4C-B4589B72D8DA}"/>
              </a:ext>
            </a:extLst>
          </p:cNvPr>
          <p:cNvSpPr txBox="1"/>
          <p:nvPr/>
        </p:nvSpPr>
        <p:spPr>
          <a:xfrm>
            <a:off x="7782671" y="1521023"/>
            <a:ext cx="582211" cy="307777"/>
          </a:xfrm>
          <a:prstGeom prst="rect">
            <a:avLst/>
          </a:prstGeom>
          <a:noFill/>
        </p:spPr>
        <p:txBody>
          <a:bodyPr wrap="none" rtlCol="0">
            <a:spAutoFit/>
          </a:bodyPr>
          <a:lstStyle/>
          <a:p>
            <a:r>
              <a:rPr lang="en-JP" dirty="0"/>
              <a:t>2023</a:t>
            </a:r>
          </a:p>
        </p:txBody>
      </p:sp>
      <p:sp>
        <p:nvSpPr>
          <p:cNvPr id="34" name="Freeform 33">
            <a:extLst>
              <a:ext uri="{FF2B5EF4-FFF2-40B4-BE49-F238E27FC236}">
                <a16:creationId xmlns:a16="http://schemas.microsoft.com/office/drawing/2014/main" id="{8BBCEEAA-4963-6EB7-BDF4-DEFBC4B43C3D}"/>
              </a:ext>
            </a:extLst>
          </p:cNvPr>
          <p:cNvSpPr/>
          <p:nvPr/>
        </p:nvSpPr>
        <p:spPr>
          <a:xfrm>
            <a:off x="6048260" y="1803801"/>
            <a:ext cx="2460734" cy="1600411"/>
          </a:xfrm>
          <a:custGeom>
            <a:avLst/>
            <a:gdLst>
              <a:gd name="connsiteX0" fmla="*/ 2093205 w 2093205"/>
              <a:gd name="connsiteY0" fmla="*/ 0 h 1564395"/>
              <a:gd name="connsiteX1" fmla="*/ 1189822 w 2093205"/>
              <a:gd name="connsiteY1" fmla="*/ 286438 h 1564395"/>
              <a:gd name="connsiteX2" fmla="*/ 0 w 2093205"/>
              <a:gd name="connsiteY2" fmla="*/ 528810 h 1564395"/>
              <a:gd name="connsiteX3" fmla="*/ 0 w 2093205"/>
              <a:gd name="connsiteY3" fmla="*/ 1564395 h 1564395"/>
              <a:gd name="connsiteX4" fmla="*/ 1200839 w 2093205"/>
              <a:gd name="connsiteY4" fmla="*/ 1553378 h 1564395"/>
              <a:gd name="connsiteX5" fmla="*/ 2093205 w 2093205"/>
              <a:gd name="connsiteY5" fmla="*/ 1553378 h 1564395"/>
              <a:gd name="connsiteX6" fmla="*/ 2093205 w 2093205"/>
              <a:gd name="connsiteY6" fmla="*/ 0 h 156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205" h="1564395">
                <a:moveTo>
                  <a:pt x="2093205" y="0"/>
                </a:moveTo>
                <a:lnTo>
                  <a:pt x="1189822" y="286438"/>
                </a:lnTo>
                <a:lnTo>
                  <a:pt x="0" y="528810"/>
                </a:lnTo>
                <a:lnTo>
                  <a:pt x="0" y="1564395"/>
                </a:lnTo>
                <a:lnTo>
                  <a:pt x="1200839" y="1553378"/>
                </a:lnTo>
                <a:lnTo>
                  <a:pt x="2093205" y="1553378"/>
                </a:lnTo>
                <a:lnTo>
                  <a:pt x="2093205" y="0"/>
                </a:lnTo>
                <a:close/>
              </a:path>
            </a:pathLst>
          </a:custGeom>
          <a:solidFill>
            <a:srgbClr val="E35828">
              <a:alpha val="214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36" name="Picture 35">
            <a:extLst>
              <a:ext uri="{FF2B5EF4-FFF2-40B4-BE49-F238E27FC236}">
                <a16:creationId xmlns:a16="http://schemas.microsoft.com/office/drawing/2014/main" id="{9BE01B63-83BF-C339-EB09-FAC10C4F4387}"/>
              </a:ext>
            </a:extLst>
          </p:cNvPr>
          <p:cNvPicPr>
            <a:picLocks noChangeAspect="1"/>
          </p:cNvPicPr>
          <p:nvPr/>
        </p:nvPicPr>
        <p:blipFill>
          <a:blip r:embed="rId2"/>
          <a:stretch>
            <a:fillRect/>
          </a:stretch>
        </p:blipFill>
        <p:spPr>
          <a:xfrm>
            <a:off x="5592581" y="1525948"/>
            <a:ext cx="795771" cy="455466"/>
          </a:xfrm>
          <a:prstGeom prst="rect">
            <a:avLst/>
          </a:prstGeom>
        </p:spPr>
      </p:pic>
    </p:spTree>
    <p:extLst>
      <p:ext uri="{BB962C8B-B14F-4D97-AF65-F5344CB8AC3E}">
        <p14:creationId xmlns:p14="http://schemas.microsoft.com/office/powerpoint/2010/main" val="42702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20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36822-5741-3668-0664-4F1B14C1B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C5FFD-6BB1-7667-D71D-BA2AD497FC4F}"/>
              </a:ext>
            </a:extLst>
          </p:cNvPr>
          <p:cNvSpPr>
            <a:spLocks noGrp="1"/>
          </p:cNvSpPr>
          <p:nvPr>
            <p:ph type="title"/>
          </p:nvPr>
        </p:nvSpPr>
        <p:spPr>
          <a:xfrm>
            <a:off x="607150" y="1072896"/>
            <a:ext cx="8222100" cy="2243328"/>
          </a:xfrm>
        </p:spPr>
        <p:txBody>
          <a:bodyPr>
            <a:normAutofit/>
          </a:bodyPr>
          <a:lstStyle/>
          <a:p>
            <a:pPr algn="r"/>
            <a:r>
              <a:rPr lang="en-JP" sz="3600" dirty="0"/>
              <a:t>Formal Processes</a:t>
            </a:r>
          </a:p>
        </p:txBody>
      </p:sp>
      <p:pic>
        <p:nvPicPr>
          <p:cNvPr id="3" name="Picture 2">
            <a:extLst>
              <a:ext uri="{FF2B5EF4-FFF2-40B4-BE49-F238E27FC236}">
                <a16:creationId xmlns:a16="http://schemas.microsoft.com/office/drawing/2014/main" id="{63F89F98-68BE-9E2E-12FE-2F0922FAEFA4}"/>
              </a:ext>
            </a:extLst>
          </p:cNvPr>
          <p:cNvPicPr>
            <a:picLocks noChangeAspect="1"/>
          </p:cNvPicPr>
          <p:nvPr/>
        </p:nvPicPr>
        <p:blipFill>
          <a:blip r:embed="rId2"/>
          <a:stretch>
            <a:fillRect/>
          </a:stretch>
        </p:blipFill>
        <p:spPr>
          <a:xfrm>
            <a:off x="548008" y="1206314"/>
            <a:ext cx="2718384" cy="1976492"/>
          </a:xfrm>
          <a:prstGeom prst="rect">
            <a:avLst/>
          </a:prstGeom>
        </p:spPr>
      </p:pic>
      <p:sp>
        <p:nvSpPr>
          <p:cNvPr id="4" name="Right Arrow 3">
            <a:extLst>
              <a:ext uri="{FF2B5EF4-FFF2-40B4-BE49-F238E27FC236}">
                <a16:creationId xmlns:a16="http://schemas.microsoft.com/office/drawing/2014/main" id="{5EDB5576-9B0F-C634-1C63-0B45B39B0208}"/>
              </a:ext>
            </a:extLst>
          </p:cNvPr>
          <p:cNvSpPr/>
          <p:nvPr/>
        </p:nvSpPr>
        <p:spPr>
          <a:xfrm>
            <a:off x="3456000" y="1762560"/>
            <a:ext cx="1116000" cy="864000"/>
          </a:xfrm>
          <a:prstGeom prst="rightArrow">
            <a:avLst/>
          </a:prstGeom>
          <a:solidFill>
            <a:srgbClr val="E358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 name="TextBox 5">
            <a:extLst>
              <a:ext uri="{FF2B5EF4-FFF2-40B4-BE49-F238E27FC236}">
                <a16:creationId xmlns:a16="http://schemas.microsoft.com/office/drawing/2014/main" id="{334DA7E0-1233-CF73-1131-C1296D890F41}"/>
              </a:ext>
            </a:extLst>
          </p:cNvPr>
          <p:cNvSpPr txBox="1"/>
          <p:nvPr/>
        </p:nvSpPr>
        <p:spPr>
          <a:xfrm>
            <a:off x="4572000" y="690880"/>
            <a:ext cx="2905760" cy="523220"/>
          </a:xfrm>
          <a:prstGeom prst="rect">
            <a:avLst/>
          </a:prstGeom>
          <a:noFill/>
        </p:spPr>
        <p:txBody>
          <a:bodyPr wrap="square" rtlCol="0">
            <a:spAutoFit/>
          </a:bodyPr>
          <a:lstStyle/>
          <a:p>
            <a:pPr algn="ctr"/>
            <a:r>
              <a:rPr lang="en-JP" sz="2800" dirty="0">
                <a:solidFill>
                  <a:srgbClr val="FF0000"/>
                </a:solidFill>
                <a:latin typeface="Chalkduster" panose="03050602040202020205" pitchFamily="66" charset="77"/>
              </a:rPr>
              <a:t>You did this</a:t>
            </a:r>
          </a:p>
        </p:txBody>
      </p:sp>
      <p:cxnSp>
        <p:nvCxnSpPr>
          <p:cNvPr id="8" name="Straight Arrow Connector 7">
            <a:extLst>
              <a:ext uri="{FF2B5EF4-FFF2-40B4-BE49-F238E27FC236}">
                <a16:creationId xmlns:a16="http://schemas.microsoft.com/office/drawing/2014/main" id="{80C8450D-2BBB-AF19-5E56-1F1F54CE6041}"/>
              </a:ext>
            </a:extLst>
          </p:cNvPr>
          <p:cNvCxnSpPr>
            <a:stCxn id="6" idx="2"/>
          </p:cNvCxnSpPr>
          <p:nvPr/>
        </p:nvCxnSpPr>
        <p:spPr>
          <a:xfrm>
            <a:off x="6024880" y="1214100"/>
            <a:ext cx="30480" cy="54846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4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98D0F-01CE-ECE5-955D-C1236A8AD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F0A85-0C24-8DEA-D4E6-029CCF2506C3}"/>
              </a:ext>
            </a:extLst>
          </p:cNvPr>
          <p:cNvSpPr>
            <a:spLocks noGrp="1"/>
          </p:cNvSpPr>
          <p:nvPr>
            <p:ph type="title"/>
          </p:nvPr>
        </p:nvSpPr>
        <p:spPr>
          <a:xfrm>
            <a:off x="607150" y="1072896"/>
            <a:ext cx="8222100" cy="2243328"/>
          </a:xfrm>
        </p:spPr>
        <p:txBody>
          <a:bodyPr>
            <a:normAutofit/>
          </a:bodyPr>
          <a:lstStyle/>
          <a:p>
            <a:r>
              <a:rPr lang="en-JP" sz="3600" dirty="0"/>
              <a:t>The OpenChain Community Leads Industry Evolution</a:t>
            </a:r>
          </a:p>
        </p:txBody>
      </p:sp>
    </p:spTree>
    <p:extLst>
      <p:ext uri="{BB962C8B-B14F-4D97-AF65-F5344CB8AC3E}">
        <p14:creationId xmlns:p14="http://schemas.microsoft.com/office/powerpoint/2010/main" val="167076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4D2E6-78E5-4924-62D4-BCBF60347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CF981-A533-EE90-F851-04E7557C96DD}"/>
              </a:ext>
            </a:extLst>
          </p:cNvPr>
          <p:cNvSpPr>
            <a:spLocks noGrp="1"/>
          </p:cNvSpPr>
          <p:nvPr>
            <p:ph type="ctrTitle"/>
          </p:nvPr>
        </p:nvSpPr>
        <p:spPr/>
        <p:txBody>
          <a:bodyPr/>
          <a:lstStyle/>
          <a:p>
            <a:r>
              <a:rPr lang="en-JP" dirty="0"/>
              <a:t>Let’s Return To Now, Korea – 25th March</a:t>
            </a:r>
          </a:p>
        </p:txBody>
      </p:sp>
    </p:spTree>
    <p:extLst>
      <p:ext uri="{BB962C8B-B14F-4D97-AF65-F5344CB8AC3E}">
        <p14:creationId xmlns:p14="http://schemas.microsoft.com/office/powerpoint/2010/main" val="2491141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89DB-508B-B271-A862-ABC4D57FD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91CB5-613C-C7A9-DAB4-E650895693A1}"/>
              </a:ext>
            </a:extLst>
          </p:cNvPr>
          <p:cNvSpPr>
            <a:spLocks noGrp="1"/>
          </p:cNvSpPr>
          <p:nvPr>
            <p:ph type="title"/>
          </p:nvPr>
        </p:nvSpPr>
        <p:spPr>
          <a:xfrm>
            <a:off x="607150" y="1072896"/>
            <a:ext cx="8222100" cy="2243328"/>
          </a:xfrm>
        </p:spPr>
        <p:txBody>
          <a:bodyPr>
            <a:normAutofit/>
          </a:bodyPr>
          <a:lstStyle/>
          <a:p>
            <a:r>
              <a:rPr lang="en-JP" sz="3600" dirty="0"/>
              <a:t>We Are Not Done…</a:t>
            </a:r>
          </a:p>
        </p:txBody>
      </p:sp>
    </p:spTree>
    <p:extLst>
      <p:ext uri="{BB962C8B-B14F-4D97-AF65-F5344CB8AC3E}">
        <p14:creationId xmlns:p14="http://schemas.microsoft.com/office/powerpoint/2010/main" val="6797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081C-8E39-271F-5984-E96609B0BA41}"/>
            </a:ext>
          </a:extLst>
        </p:cNvPr>
        <p:cNvGrpSpPr/>
        <p:nvPr/>
      </p:nvGrpSpPr>
      <p:grpSpPr>
        <a:xfrm>
          <a:off x="0" y="0"/>
          <a:ext cx="0" cy="0"/>
          <a:chOff x="0" y="0"/>
          <a:chExt cx="0" cy="0"/>
        </a:xfrm>
      </p:grpSpPr>
      <p:sp>
        <p:nvSpPr>
          <p:cNvPr id="34" name="Rounded Rectangle 33">
            <a:extLst>
              <a:ext uri="{FF2B5EF4-FFF2-40B4-BE49-F238E27FC236}">
                <a16:creationId xmlns:a16="http://schemas.microsoft.com/office/drawing/2014/main" id="{D469A569-EFB5-7BDF-499E-3BD8914E9083}"/>
              </a:ext>
            </a:extLst>
          </p:cNvPr>
          <p:cNvSpPr/>
          <p:nvPr/>
        </p:nvSpPr>
        <p:spPr>
          <a:xfrm>
            <a:off x="3940810" y="2161094"/>
            <a:ext cx="2340787" cy="396000"/>
          </a:xfrm>
          <a:prstGeom prst="roundRect">
            <a:avLst/>
          </a:prstGeom>
          <a:solidFill>
            <a:srgbClr val="00AEBB"/>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E152B3C4-72E3-62F1-0072-781AC7738E8E}"/>
              </a:ext>
            </a:extLst>
          </p:cNvPr>
          <p:cNvSpPr/>
          <p:nvPr/>
        </p:nvSpPr>
        <p:spPr>
          <a:xfrm>
            <a:off x="2985733" y="1068251"/>
            <a:ext cx="4249783" cy="3959134"/>
          </a:xfrm>
          <a:prstGeom prst="triangle">
            <a:avLst/>
          </a:prstGeom>
          <a:solidFill>
            <a:srgbClr val="E358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AA354-168D-3786-5E14-FF262C4EA267}"/>
              </a:ext>
            </a:extLst>
          </p:cNvPr>
          <p:cNvSpPr>
            <a:spLocks noGrp="1"/>
          </p:cNvSpPr>
          <p:nvPr>
            <p:ph type="title"/>
          </p:nvPr>
        </p:nvSpPr>
        <p:spPr/>
        <p:txBody>
          <a:bodyPr>
            <a:normAutofit fontScale="90000"/>
          </a:bodyPr>
          <a:lstStyle/>
          <a:p>
            <a:r>
              <a:rPr lang="en-US" dirty="0"/>
              <a:t>High Level Solution – Process Approach</a:t>
            </a:r>
          </a:p>
        </p:txBody>
      </p:sp>
      <p:sp>
        <p:nvSpPr>
          <p:cNvPr id="4" name="Triangle 3">
            <a:extLst>
              <a:ext uri="{FF2B5EF4-FFF2-40B4-BE49-F238E27FC236}">
                <a16:creationId xmlns:a16="http://schemas.microsoft.com/office/drawing/2014/main" id="{E89DDA0B-B7B1-26CC-7BA3-624BB44FD073}"/>
              </a:ext>
            </a:extLst>
          </p:cNvPr>
          <p:cNvSpPr/>
          <p:nvPr/>
        </p:nvSpPr>
        <p:spPr>
          <a:xfrm>
            <a:off x="3601865" y="1064965"/>
            <a:ext cx="3017518" cy="2819057"/>
          </a:xfrm>
          <a:prstGeom prst="triangle">
            <a:avLst/>
          </a:prstGeom>
          <a:solidFill>
            <a:srgbClr val="0281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E5D1BCB9-5C00-A46E-ABE7-60A0ABBAEFE7}"/>
              </a:ext>
            </a:extLst>
          </p:cNvPr>
          <p:cNvSpPr/>
          <p:nvPr/>
        </p:nvSpPr>
        <p:spPr>
          <a:xfrm>
            <a:off x="4217923" y="1064965"/>
            <a:ext cx="1780975" cy="1659786"/>
          </a:xfrm>
          <a:prstGeom prst="triangle">
            <a:avLst/>
          </a:prstGeom>
          <a:solidFill>
            <a:srgbClr val="00A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3A39495-F7AD-6094-5037-593328399D0F}"/>
              </a:ext>
            </a:extLst>
          </p:cNvPr>
          <p:cNvSpPr txBox="1"/>
          <p:nvPr/>
        </p:nvSpPr>
        <p:spPr>
          <a:xfrm>
            <a:off x="656141" y="1862753"/>
            <a:ext cx="2791149" cy="307777"/>
          </a:xfrm>
          <a:prstGeom prst="rect">
            <a:avLst/>
          </a:prstGeom>
          <a:noFill/>
        </p:spPr>
        <p:txBody>
          <a:bodyPr wrap="none" rtlCol="0">
            <a:spAutoFit/>
          </a:bodyPr>
          <a:lstStyle/>
          <a:p>
            <a:r>
              <a:rPr lang="en-US" dirty="0"/>
              <a:t>Process Management Standards</a:t>
            </a:r>
          </a:p>
        </p:txBody>
      </p:sp>
      <p:sp>
        <p:nvSpPr>
          <p:cNvPr id="8" name="TextBox 7">
            <a:extLst>
              <a:ext uri="{FF2B5EF4-FFF2-40B4-BE49-F238E27FC236}">
                <a16:creationId xmlns:a16="http://schemas.microsoft.com/office/drawing/2014/main" id="{A2BEB9ED-18E0-0F93-6CA2-797A415ECF4B}"/>
              </a:ext>
            </a:extLst>
          </p:cNvPr>
          <p:cNvSpPr txBox="1"/>
          <p:nvPr/>
        </p:nvSpPr>
        <p:spPr>
          <a:xfrm>
            <a:off x="998311" y="2896383"/>
            <a:ext cx="2273379" cy="307777"/>
          </a:xfrm>
          <a:prstGeom prst="rect">
            <a:avLst/>
          </a:prstGeom>
          <a:noFill/>
        </p:spPr>
        <p:txBody>
          <a:bodyPr wrap="none" rtlCol="0">
            <a:spAutoFit/>
          </a:bodyPr>
          <a:lstStyle/>
          <a:p>
            <a:r>
              <a:rPr lang="en-US" dirty="0"/>
              <a:t>Implementation Standards</a:t>
            </a:r>
          </a:p>
        </p:txBody>
      </p:sp>
      <p:sp>
        <p:nvSpPr>
          <p:cNvPr id="9" name="TextBox 8">
            <a:extLst>
              <a:ext uri="{FF2B5EF4-FFF2-40B4-BE49-F238E27FC236}">
                <a16:creationId xmlns:a16="http://schemas.microsoft.com/office/drawing/2014/main" id="{4D73CB7C-B359-3E6D-851A-E7B7B257DC46}"/>
              </a:ext>
            </a:extLst>
          </p:cNvPr>
          <p:cNvSpPr txBox="1"/>
          <p:nvPr/>
        </p:nvSpPr>
        <p:spPr>
          <a:xfrm>
            <a:off x="1699624" y="3973248"/>
            <a:ext cx="870751" cy="307777"/>
          </a:xfrm>
          <a:prstGeom prst="rect">
            <a:avLst/>
          </a:prstGeom>
          <a:noFill/>
        </p:spPr>
        <p:txBody>
          <a:bodyPr wrap="none" rtlCol="0">
            <a:spAutoFit/>
          </a:bodyPr>
          <a:lstStyle/>
          <a:p>
            <a:r>
              <a:rPr lang="en-US" dirty="0"/>
              <a:t>Methods</a:t>
            </a:r>
          </a:p>
        </p:txBody>
      </p:sp>
      <p:cxnSp>
        <p:nvCxnSpPr>
          <p:cNvPr id="23" name="Straight Arrow Connector 22">
            <a:extLst>
              <a:ext uri="{FF2B5EF4-FFF2-40B4-BE49-F238E27FC236}">
                <a16:creationId xmlns:a16="http://schemas.microsoft.com/office/drawing/2014/main" id="{B72DE880-578E-A6A6-A423-F1AED423CD61}"/>
              </a:ext>
            </a:extLst>
          </p:cNvPr>
          <p:cNvCxnSpPr>
            <a:cxnSpLocks/>
          </p:cNvCxnSpPr>
          <p:nvPr/>
        </p:nvCxnSpPr>
        <p:spPr>
          <a:xfrm>
            <a:off x="3271690" y="3108478"/>
            <a:ext cx="637084" cy="16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8B70B47C-60C8-483E-85D9-4847BFCEE491}"/>
              </a:ext>
            </a:extLst>
          </p:cNvPr>
          <p:cNvSpPr/>
          <p:nvPr/>
        </p:nvSpPr>
        <p:spPr>
          <a:xfrm>
            <a:off x="3971544" y="2180011"/>
            <a:ext cx="2273731" cy="357720"/>
          </a:xfrm>
          <a:prstGeom prst="roundRect">
            <a:avLst/>
          </a:prstGeom>
          <a:solidFill>
            <a:schemeClr val="bg1"/>
          </a:solidFill>
          <a:ln w="6350">
            <a:solidFill>
              <a:srgbClr val="00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1971B699-DFAE-086B-884F-FB9E067FB8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1294" y="2221096"/>
            <a:ext cx="2044329" cy="275551"/>
          </a:xfrm>
          <a:prstGeom prst="rect">
            <a:avLst/>
          </a:prstGeom>
        </p:spPr>
      </p:pic>
      <p:grpSp>
        <p:nvGrpSpPr>
          <p:cNvPr id="26" name="Group 25">
            <a:extLst>
              <a:ext uri="{FF2B5EF4-FFF2-40B4-BE49-F238E27FC236}">
                <a16:creationId xmlns:a16="http://schemas.microsoft.com/office/drawing/2014/main" id="{9DC3C5D1-E0AC-7413-15F8-FA58716CF05D}"/>
              </a:ext>
            </a:extLst>
          </p:cNvPr>
          <p:cNvGrpSpPr/>
          <p:nvPr/>
        </p:nvGrpSpPr>
        <p:grpSpPr>
          <a:xfrm>
            <a:off x="4496081" y="3161392"/>
            <a:ext cx="1224658" cy="323766"/>
            <a:chOff x="4066313" y="3161392"/>
            <a:chExt cx="1224658" cy="323766"/>
          </a:xfrm>
        </p:grpSpPr>
        <p:sp>
          <p:nvSpPr>
            <p:cNvPr id="18" name="Rounded Rectangle 17">
              <a:extLst>
                <a:ext uri="{FF2B5EF4-FFF2-40B4-BE49-F238E27FC236}">
                  <a16:creationId xmlns:a16="http://schemas.microsoft.com/office/drawing/2014/main" id="{EDCDE2AA-C169-232C-4CBA-E33E2F0F05CD}"/>
                </a:ext>
              </a:extLst>
            </p:cNvPr>
            <p:cNvSpPr/>
            <p:nvPr/>
          </p:nvSpPr>
          <p:spPr>
            <a:xfrm>
              <a:off x="4066313" y="3161392"/>
              <a:ext cx="1224658" cy="323766"/>
            </a:xfrm>
            <a:prstGeom prst="roundRect">
              <a:avLst/>
            </a:prstGeom>
            <a:solidFill>
              <a:schemeClr val="bg1"/>
            </a:soli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265;p40">
              <a:extLst>
                <a:ext uri="{FF2B5EF4-FFF2-40B4-BE49-F238E27FC236}">
                  <a16:creationId xmlns:a16="http://schemas.microsoft.com/office/drawing/2014/main" id="{6CDF150F-7EFB-1FF5-E5BE-15A5EC24F42F}"/>
                </a:ext>
              </a:extLst>
            </p:cNvPr>
            <p:cNvPicPr preferRelativeResize="0">
              <a:picLocks noChangeAspect="1"/>
            </p:cNvPicPr>
            <p:nvPr/>
          </p:nvPicPr>
          <p:blipFill>
            <a:blip r:embed="rId4">
              <a:alphaModFix/>
            </a:blip>
            <a:stretch>
              <a:fillRect/>
            </a:stretch>
          </p:blipFill>
          <p:spPr>
            <a:xfrm>
              <a:off x="4164127" y="3211986"/>
              <a:ext cx="1036011" cy="244711"/>
            </a:xfrm>
            <a:prstGeom prst="rect">
              <a:avLst/>
            </a:prstGeom>
            <a:noFill/>
            <a:ln>
              <a:noFill/>
            </a:ln>
          </p:spPr>
        </p:pic>
      </p:grpSp>
      <p:grpSp>
        <p:nvGrpSpPr>
          <p:cNvPr id="24" name="Group 23">
            <a:extLst>
              <a:ext uri="{FF2B5EF4-FFF2-40B4-BE49-F238E27FC236}">
                <a16:creationId xmlns:a16="http://schemas.microsoft.com/office/drawing/2014/main" id="{8214E35E-9AAF-4E32-17DD-C86FE85430DD}"/>
              </a:ext>
            </a:extLst>
          </p:cNvPr>
          <p:cNvGrpSpPr/>
          <p:nvPr/>
        </p:nvGrpSpPr>
        <p:grpSpPr>
          <a:xfrm>
            <a:off x="3928873" y="4313124"/>
            <a:ext cx="2359074" cy="485661"/>
            <a:chOff x="3360031" y="4282403"/>
            <a:chExt cx="2359074" cy="485661"/>
          </a:xfrm>
        </p:grpSpPr>
        <p:sp>
          <p:nvSpPr>
            <p:cNvPr id="20" name="Rounded Rectangle 19">
              <a:extLst>
                <a:ext uri="{FF2B5EF4-FFF2-40B4-BE49-F238E27FC236}">
                  <a16:creationId xmlns:a16="http://schemas.microsoft.com/office/drawing/2014/main" id="{ABACEB6F-1399-6649-C8CB-BD42D63DDAB1}"/>
                </a:ext>
              </a:extLst>
            </p:cNvPr>
            <p:cNvSpPr/>
            <p:nvPr/>
          </p:nvSpPr>
          <p:spPr>
            <a:xfrm>
              <a:off x="3360031" y="4282403"/>
              <a:ext cx="1037935" cy="485661"/>
            </a:xfrm>
            <a:prstGeom prst="roundRect">
              <a:avLst/>
            </a:prstGeom>
            <a:solidFill>
              <a:schemeClr val="bg1"/>
            </a:soli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ack background with a letter and a circle&#10;&#10;Description automatically generated">
              <a:extLst>
                <a:ext uri="{FF2B5EF4-FFF2-40B4-BE49-F238E27FC236}">
                  <a16:creationId xmlns:a16="http://schemas.microsoft.com/office/drawing/2014/main" id="{48B15771-A8A0-559F-095C-6C329768A242}"/>
                </a:ext>
              </a:extLst>
            </p:cNvPr>
            <p:cNvPicPr>
              <a:picLocks noChangeAspect="1"/>
            </p:cNvPicPr>
            <p:nvPr/>
          </p:nvPicPr>
          <p:blipFill>
            <a:blip r:embed="rId5"/>
            <a:stretch>
              <a:fillRect/>
            </a:stretch>
          </p:blipFill>
          <p:spPr>
            <a:xfrm>
              <a:off x="3479006" y="4467558"/>
              <a:ext cx="799987" cy="166664"/>
            </a:xfrm>
            <a:prstGeom prst="rect">
              <a:avLst/>
            </a:prstGeom>
          </p:spPr>
        </p:pic>
        <p:sp>
          <p:nvSpPr>
            <p:cNvPr id="22" name="Rounded Rectangle 21">
              <a:extLst>
                <a:ext uri="{FF2B5EF4-FFF2-40B4-BE49-F238E27FC236}">
                  <a16:creationId xmlns:a16="http://schemas.microsoft.com/office/drawing/2014/main" id="{1D7869C0-8EBE-A959-98B6-0C60FBFAB3AF}"/>
                </a:ext>
              </a:extLst>
            </p:cNvPr>
            <p:cNvSpPr/>
            <p:nvPr/>
          </p:nvSpPr>
          <p:spPr>
            <a:xfrm>
              <a:off x="4681170" y="4282403"/>
              <a:ext cx="1037935" cy="485661"/>
            </a:xfrm>
            <a:prstGeom prst="roundRect">
              <a:avLst/>
            </a:prstGeom>
            <a:solidFill>
              <a:schemeClr val="bg1"/>
            </a:soli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green circle with black background&#10;&#10;Description automatically generated">
              <a:extLst>
                <a:ext uri="{FF2B5EF4-FFF2-40B4-BE49-F238E27FC236}">
                  <a16:creationId xmlns:a16="http://schemas.microsoft.com/office/drawing/2014/main" id="{64B71F2D-5C9E-974F-3C91-70143343627D}"/>
                </a:ext>
              </a:extLst>
            </p:cNvPr>
            <p:cNvPicPr>
              <a:picLocks noChangeAspect="1"/>
            </p:cNvPicPr>
            <p:nvPr/>
          </p:nvPicPr>
          <p:blipFill>
            <a:blip r:embed="rId6"/>
            <a:stretch>
              <a:fillRect/>
            </a:stretch>
          </p:blipFill>
          <p:spPr>
            <a:xfrm>
              <a:off x="4740757" y="4348549"/>
              <a:ext cx="918762" cy="353370"/>
            </a:xfrm>
            <a:prstGeom prst="rect">
              <a:avLst/>
            </a:prstGeom>
          </p:spPr>
        </p:pic>
      </p:grpSp>
      <p:cxnSp>
        <p:nvCxnSpPr>
          <p:cNvPr id="33" name="Straight Arrow Connector 32">
            <a:extLst>
              <a:ext uri="{FF2B5EF4-FFF2-40B4-BE49-F238E27FC236}">
                <a16:creationId xmlns:a16="http://schemas.microsoft.com/office/drawing/2014/main" id="{4FE3E750-E3D1-1DEA-E8E3-8F983495D3B5}"/>
              </a:ext>
            </a:extLst>
          </p:cNvPr>
          <p:cNvCxnSpPr>
            <a:cxnSpLocks/>
          </p:cNvCxnSpPr>
          <p:nvPr/>
        </p:nvCxnSpPr>
        <p:spPr>
          <a:xfrm>
            <a:off x="2634606" y="4199235"/>
            <a:ext cx="637084" cy="16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16F7D18-E6C2-4276-6278-AD3A205C6F19}"/>
              </a:ext>
            </a:extLst>
          </p:cNvPr>
          <p:cNvCxnSpPr>
            <a:cxnSpLocks/>
          </p:cNvCxnSpPr>
          <p:nvPr/>
        </p:nvCxnSpPr>
        <p:spPr>
          <a:xfrm>
            <a:off x="3382273" y="2131880"/>
            <a:ext cx="521665" cy="143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5F2D557-12D5-1BD3-3767-8E27220AB0DD}"/>
              </a:ext>
            </a:extLst>
          </p:cNvPr>
          <p:cNvSpPr/>
          <p:nvPr/>
        </p:nvSpPr>
        <p:spPr>
          <a:xfrm>
            <a:off x="432016" y="1404139"/>
            <a:ext cx="6682658" cy="14445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1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B4C5-0383-8A5E-6EFA-B2B5823AB7DF}"/>
              </a:ext>
            </a:extLst>
          </p:cNvPr>
          <p:cNvSpPr>
            <a:spLocks noGrp="1"/>
          </p:cNvSpPr>
          <p:nvPr>
            <p:ph type="title"/>
          </p:nvPr>
        </p:nvSpPr>
        <p:spPr/>
        <p:txBody>
          <a:bodyPr>
            <a:normAutofit fontScale="90000"/>
          </a:bodyPr>
          <a:lstStyle/>
          <a:p>
            <a:r>
              <a:rPr lang="en-JP" dirty="0"/>
              <a:t>There Are More Challenges Than Ever</a:t>
            </a:r>
          </a:p>
        </p:txBody>
      </p:sp>
      <p:sp>
        <p:nvSpPr>
          <p:cNvPr id="3" name="Text Placeholder 2">
            <a:extLst>
              <a:ext uri="{FF2B5EF4-FFF2-40B4-BE49-F238E27FC236}">
                <a16:creationId xmlns:a16="http://schemas.microsoft.com/office/drawing/2014/main" id="{D1AB1D3F-E923-6722-5B1A-5B864CBCCAF8}"/>
              </a:ext>
            </a:extLst>
          </p:cNvPr>
          <p:cNvSpPr>
            <a:spLocks noGrp="1"/>
          </p:cNvSpPr>
          <p:nvPr>
            <p:ph type="body" idx="1"/>
          </p:nvPr>
        </p:nvSpPr>
        <p:spPr/>
        <p:txBody>
          <a:bodyPr/>
          <a:lstStyle/>
          <a:p>
            <a:r>
              <a:rPr lang="en-JP" dirty="0"/>
              <a:t>How do we deal with all the new regulations like NTIA and CRA?</a:t>
            </a:r>
          </a:p>
          <a:p>
            <a:r>
              <a:rPr lang="en-JP" dirty="0"/>
              <a:t>How do we deal with emerging technology like AI?</a:t>
            </a:r>
          </a:p>
          <a:p>
            <a:r>
              <a:rPr lang="en-JP" dirty="0"/>
              <a:t>What is a good SBOM anyway?</a:t>
            </a:r>
          </a:p>
          <a:p>
            <a:r>
              <a:rPr lang="en-JP" dirty="0"/>
              <a:t>Do we need more standards?</a:t>
            </a:r>
          </a:p>
          <a:p>
            <a:r>
              <a:rPr lang="en-JP" dirty="0"/>
              <a:t>How do we make it less confusing?</a:t>
            </a:r>
          </a:p>
          <a:p>
            <a:r>
              <a:rPr lang="en-JP" dirty="0"/>
              <a:t>…? </a:t>
            </a:r>
          </a:p>
        </p:txBody>
      </p:sp>
    </p:spTree>
    <p:extLst>
      <p:ext uri="{BB962C8B-B14F-4D97-AF65-F5344CB8AC3E}">
        <p14:creationId xmlns:p14="http://schemas.microsoft.com/office/powerpoint/2010/main" val="1886687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4F3B-0D3B-4B68-8979-6A3BFA248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8AE22-7DFF-932C-6E2D-DEA2E504B278}"/>
              </a:ext>
            </a:extLst>
          </p:cNvPr>
          <p:cNvSpPr>
            <a:spLocks noGrp="1"/>
          </p:cNvSpPr>
          <p:nvPr>
            <p:ph type="ctrTitle"/>
          </p:nvPr>
        </p:nvSpPr>
        <p:spPr/>
        <p:txBody>
          <a:bodyPr/>
          <a:lstStyle/>
          <a:p>
            <a:r>
              <a:rPr lang="en-JP" dirty="0"/>
              <a:t>Help Build The Future</a:t>
            </a:r>
          </a:p>
        </p:txBody>
      </p:sp>
      <p:sp>
        <p:nvSpPr>
          <p:cNvPr id="3" name="Subtitle 2">
            <a:extLst>
              <a:ext uri="{FF2B5EF4-FFF2-40B4-BE49-F238E27FC236}">
                <a16:creationId xmlns:a16="http://schemas.microsoft.com/office/drawing/2014/main" id="{00DFA48F-C3B6-E47D-C41E-C4844748D7E9}"/>
              </a:ext>
            </a:extLst>
          </p:cNvPr>
          <p:cNvSpPr>
            <a:spLocks noGrp="1"/>
          </p:cNvSpPr>
          <p:nvPr>
            <p:ph type="subTitle" idx="1"/>
          </p:nvPr>
        </p:nvSpPr>
        <p:spPr/>
        <p:txBody>
          <a:bodyPr>
            <a:normAutofit fontScale="92500" lnSpcReduction="20000"/>
          </a:bodyPr>
          <a:lstStyle/>
          <a:p>
            <a:r>
              <a:rPr lang="en-JP" dirty="0"/>
              <a:t>Let’s Make The Newest Challenges Easy To Manage</a:t>
            </a:r>
          </a:p>
        </p:txBody>
      </p:sp>
    </p:spTree>
    <p:extLst>
      <p:ext uri="{BB962C8B-B14F-4D97-AF65-F5344CB8AC3E}">
        <p14:creationId xmlns:p14="http://schemas.microsoft.com/office/powerpoint/2010/main" val="454985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e62ad20c76_0_54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SBOM Study Group</a:t>
            </a:r>
            <a:endParaRPr dirty="0"/>
          </a:p>
        </p:txBody>
      </p:sp>
      <p:sp>
        <p:nvSpPr>
          <p:cNvPr id="243" name="Google Shape;243;g2e62ad20c76_0_541"/>
          <p:cNvSpPr txBox="1">
            <a:spLocks noGrp="1"/>
          </p:cNvSpPr>
          <p:nvPr>
            <p:ph type="body" idx="1"/>
          </p:nvPr>
        </p:nvSpPr>
        <p:spPr>
          <a:xfrm>
            <a:off x="280350" y="1266450"/>
            <a:ext cx="8520600" cy="33390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Considering Cross-Industry / Cross-Format SBOM Quality Guide for the Supply Chain</a:t>
            </a:r>
          </a:p>
          <a:p>
            <a:pPr marL="0" lvl="0" indent="0" algn="ctr" rtl="0">
              <a:lnSpc>
                <a:spcPct val="115000"/>
              </a:lnSpc>
              <a:spcBef>
                <a:spcPts val="0"/>
              </a:spcBef>
              <a:spcAft>
                <a:spcPts val="0"/>
              </a:spcAft>
              <a:buSzPts val="1800"/>
              <a:buNone/>
            </a:pPr>
            <a:endPar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lvl="0" indent="0" algn="ctr" rtl="0">
              <a:lnSpc>
                <a:spcPct val="115000"/>
              </a:lnSpc>
              <a:spcBef>
                <a:spcPts val="0"/>
              </a:spcBef>
              <a:spcAft>
                <a:spcPts val="0"/>
              </a:spcAft>
              <a:buSzPts val="1800"/>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Guide release ETA: Q3 2025</a:t>
            </a:r>
          </a:p>
          <a:p>
            <a:pPr marL="0" lvl="0" indent="0" algn="l" rtl="0">
              <a:lnSpc>
                <a:spcPct val="115000"/>
              </a:lnSpc>
              <a:spcBef>
                <a:spcPts val="0"/>
              </a:spcBef>
              <a:spcAft>
                <a:spcPts val="0"/>
              </a:spcAft>
              <a:buSzPts val="1800"/>
              <a:buNone/>
            </a:pPr>
            <a:endParaRPr lang="en-US"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lvl="0" indent="0" algn="l" rtl="0">
              <a:lnSpc>
                <a:spcPct val="115000"/>
              </a:lnSpc>
              <a:spcBef>
                <a:spcPts val="0"/>
              </a:spcBef>
              <a:spcAft>
                <a:spcPts val="0"/>
              </a:spcAft>
              <a:buSzPts val="1800"/>
              <a:buNone/>
            </a:pPr>
            <a:endParaRPr lang="en-US" sz="1400" dirty="0"/>
          </a:p>
        </p:txBody>
      </p:sp>
      <p:pic>
        <p:nvPicPr>
          <p:cNvPr id="244" name="Google Shape;244;g2e62ad20c76_0_541"/>
          <p:cNvPicPr preferRelativeResize="0"/>
          <p:nvPr/>
        </p:nvPicPr>
        <p:blipFill>
          <a:blip r:embed="rId3"/>
          <a:srcRect/>
          <a:stretch/>
        </p:blipFill>
        <p:spPr>
          <a:xfrm>
            <a:off x="7936700" y="0"/>
            <a:ext cx="1207300" cy="1207300"/>
          </a:xfrm>
          <a:prstGeom prst="rect">
            <a:avLst/>
          </a:prstGeom>
          <a:noFill/>
          <a:ln>
            <a:noFill/>
          </a:ln>
        </p:spPr>
      </p:pic>
      <p:pic>
        <p:nvPicPr>
          <p:cNvPr id="251" name="Google Shape;251;g2e62ad20c76_0_541"/>
          <p:cNvPicPr preferRelativeResize="0"/>
          <p:nvPr/>
        </p:nvPicPr>
        <p:blipFill>
          <a:blip r:embed="rId4"/>
          <a:srcRect/>
          <a:stretch/>
        </p:blipFill>
        <p:spPr>
          <a:xfrm>
            <a:off x="3778249" y="3166767"/>
            <a:ext cx="1587500" cy="1587500"/>
          </a:xfrm>
          <a:prstGeom prst="rect">
            <a:avLst/>
          </a:prstGeom>
          <a:noFill/>
          <a:ln>
            <a:noFill/>
          </a:ln>
        </p:spPr>
      </p:pic>
      <p:sp>
        <p:nvSpPr>
          <p:cNvPr id="252" name="Google Shape;252;g2e62ad20c76_0_541"/>
          <p:cNvSpPr txBox="1"/>
          <p:nvPr/>
        </p:nvSpPr>
        <p:spPr>
          <a:xfrm>
            <a:off x="3543141" y="2705132"/>
            <a:ext cx="2057717"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chemeClr val="dk2"/>
                </a:solidFill>
                <a:latin typeface="Open Sans Medium"/>
                <a:ea typeface="Open Sans Medium"/>
                <a:cs typeface="Open Sans Medium"/>
                <a:sym typeface="Open Sans Medium"/>
              </a:rPr>
              <a:t>Feb 2025 Meeting</a:t>
            </a:r>
            <a:endParaRPr sz="1800" b="0" i="0" u="none" strike="noStrike" cap="none" dirty="0">
              <a:solidFill>
                <a:schemeClr val="dk2"/>
              </a:solidFill>
              <a:latin typeface="Open Sans Medium"/>
              <a:ea typeface="Open Sans Medium"/>
              <a:cs typeface="Open Sans Medium"/>
              <a:sym typeface="Open Sans Medium"/>
            </a:endParaRPr>
          </a:p>
        </p:txBody>
      </p:sp>
    </p:spTree>
    <p:extLst>
      <p:ext uri="{BB962C8B-B14F-4D97-AF65-F5344CB8AC3E}">
        <p14:creationId xmlns:p14="http://schemas.microsoft.com/office/powerpoint/2010/main" val="3575695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e62ad20c76_0_54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AI Work Group</a:t>
            </a:r>
            <a:endParaRPr dirty="0"/>
          </a:p>
        </p:txBody>
      </p:sp>
      <p:sp>
        <p:nvSpPr>
          <p:cNvPr id="243" name="Google Shape;243;g2e62ad20c76_0_541"/>
          <p:cNvSpPr txBox="1">
            <a:spLocks noGrp="1"/>
          </p:cNvSpPr>
          <p:nvPr>
            <p:ph type="body" idx="1"/>
          </p:nvPr>
        </p:nvSpPr>
        <p:spPr>
          <a:xfrm>
            <a:off x="280350" y="1266450"/>
            <a:ext cx="8520600" cy="33390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Finalizing a </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guide to AI BOM Compliance in the Supply Chain</a:t>
            </a:r>
            <a:endPar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lvl="0" indent="0" algn="ctr" rtl="0">
              <a:lnSpc>
                <a:spcPct val="115000"/>
              </a:lnSpc>
              <a:spcBef>
                <a:spcPts val="0"/>
              </a:spcBef>
              <a:spcAft>
                <a:spcPts val="0"/>
              </a:spcAft>
              <a:buSzPts val="1800"/>
              <a:buNone/>
            </a:pPr>
            <a:endPar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lvl="0" indent="0" algn="ctr" rtl="0">
              <a:lnSpc>
                <a:spcPct val="115000"/>
              </a:lnSpc>
              <a:spcBef>
                <a:spcPts val="0"/>
              </a:spcBef>
              <a:spcAft>
                <a:spcPts val="0"/>
              </a:spcAft>
              <a:buSzPts val="1800"/>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Guide release ETA: Q2 2025</a:t>
            </a:r>
            <a:endParaRPr b="1" dirty="0"/>
          </a:p>
          <a:p>
            <a:pPr marL="0" lvl="0" indent="0" algn="l" rtl="0">
              <a:lnSpc>
                <a:spcPct val="115000"/>
              </a:lnSpc>
              <a:spcBef>
                <a:spcPts val="0"/>
              </a:spcBef>
              <a:spcAft>
                <a:spcPts val="0"/>
              </a:spcAft>
              <a:buSzPts val="1800"/>
              <a:buNone/>
            </a:pPr>
            <a:endParaRPr sz="1400" dirty="0"/>
          </a:p>
        </p:txBody>
      </p:sp>
      <p:pic>
        <p:nvPicPr>
          <p:cNvPr id="244" name="Google Shape;244;g2e62ad20c76_0_541"/>
          <p:cNvPicPr preferRelativeResize="0"/>
          <p:nvPr/>
        </p:nvPicPr>
        <p:blipFill>
          <a:blip r:embed="rId3">
            <a:alphaModFix/>
          </a:blip>
          <a:stretch>
            <a:fillRect/>
          </a:stretch>
        </p:blipFill>
        <p:spPr>
          <a:xfrm>
            <a:off x="7936700" y="0"/>
            <a:ext cx="1207300" cy="1207300"/>
          </a:xfrm>
          <a:prstGeom prst="rect">
            <a:avLst/>
          </a:prstGeom>
          <a:noFill/>
          <a:ln>
            <a:noFill/>
          </a:ln>
        </p:spPr>
      </p:pic>
      <p:pic>
        <p:nvPicPr>
          <p:cNvPr id="246" name="Google Shape;246;g2e62ad20c76_0_541"/>
          <p:cNvPicPr preferRelativeResize="0"/>
          <p:nvPr/>
        </p:nvPicPr>
        <p:blipFill>
          <a:blip r:embed="rId4">
            <a:alphaModFix/>
          </a:blip>
          <a:stretch>
            <a:fillRect/>
          </a:stretch>
        </p:blipFill>
        <p:spPr>
          <a:xfrm>
            <a:off x="6643500" y="-4850"/>
            <a:ext cx="1217000" cy="1217000"/>
          </a:xfrm>
          <a:prstGeom prst="rect">
            <a:avLst/>
          </a:prstGeom>
          <a:noFill/>
          <a:ln>
            <a:noFill/>
          </a:ln>
        </p:spPr>
      </p:pic>
      <p:pic>
        <p:nvPicPr>
          <p:cNvPr id="4" name="Picture 3">
            <a:extLst>
              <a:ext uri="{FF2B5EF4-FFF2-40B4-BE49-F238E27FC236}">
                <a16:creationId xmlns:a16="http://schemas.microsoft.com/office/drawing/2014/main" id="{40CE15BB-4371-A1B7-0D50-1C4D405F51D2}"/>
              </a:ext>
            </a:extLst>
          </p:cNvPr>
          <p:cNvPicPr>
            <a:picLocks noChangeAspect="1"/>
          </p:cNvPicPr>
          <p:nvPr/>
        </p:nvPicPr>
        <p:blipFill>
          <a:blip r:embed="rId5"/>
          <a:srcRect/>
          <a:stretch/>
        </p:blipFill>
        <p:spPr>
          <a:xfrm>
            <a:off x="3786723" y="3225647"/>
            <a:ext cx="1507853" cy="1507853"/>
          </a:xfrm>
          <a:prstGeom prst="rect">
            <a:avLst/>
          </a:prstGeom>
        </p:spPr>
      </p:pic>
      <p:sp>
        <p:nvSpPr>
          <p:cNvPr id="6" name="Google Shape;252;g2e62ad20c76_0_541">
            <a:extLst>
              <a:ext uri="{FF2B5EF4-FFF2-40B4-BE49-F238E27FC236}">
                <a16:creationId xmlns:a16="http://schemas.microsoft.com/office/drawing/2014/main" id="{8F2819B2-A206-DCDB-5A4C-91E5F605F9DF}"/>
              </a:ext>
            </a:extLst>
          </p:cNvPr>
          <p:cNvSpPr txBox="1"/>
          <p:nvPr/>
        </p:nvSpPr>
        <p:spPr>
          <a:xfrm>
            <a:off x="3458475" y="2705132"/>
            <a:ext cx="2227050" cy="461635"/>
          </a:xfrm>
          <a:prstGeom prst="rect">
            <a:avLst/>
          </a:prstGeom>
          <a:noFill/>
          <a:ln>
            <a:noFill/>
          </a:ln>
        </p:spPr>
        <p:txBody>
          <a:bodyPr spcFirstLastPara="1" wrap="square" lIns="91425" tIns="91425" rIns="91425" bIns="91425" anchor="t" anchorCtr="0">
            <a:spAutoFit/>
          </a:bodyPr>
          <a:lstStyle/>
          <a:p>
            <a:pPr algn="ctr">
              <a:buSzPts val="1800"/>
            </a:pPr>
            <a:r>
              <a:rPr lang="en-US" sz="1800" dirty="0">
                <a:solidFill>
                  <a:schemeClr val="dk2"/>
                </a:solidFill>
                <a:latin typeface="Open Sans Medium"/>
                <a:ea typeface="Open Sans Medium"/>
                <a:cs typeface="Open Sans Medium"/>
                <a:sym typeface="Open Sans Medium"/>
              </a:rPr>
              <a:t>March 2025 Meeting</a:t>
            </a:r>
            <a:endParaRPr lang="en-US" sz="1800" b="0" i="0" u="none" strike="noStrike" cap="none" dirty="0">
              <a:solidFill>
                <a:schemeClr val="dk2"/>
              </a:solidFill>
              <a:latin typeface="Open Sans Medium"/>
              <a:ea typeface="Open Sans Medium"/>
              <a:cs typeface="Open Sans Medium"/>
              <a:sym typeface="Open Sans Medium"/>
            </a:endParaRPr>
          </a:p>
        </p:txBody>
      </p:sp>
    </p:spTree>
    <p:extLst>
      <p:ext uri="{BB962C8B-B14F-4D97-AF65-F5344CB8AC3E}">
        <p14:creationId xmlns:p14="http://schemas.microsoft.com/office/powerpoint/2010/main" val="809611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48FC-DA78-F548-C0F6-1AE88C1FD3A2}"/>
              </a:ext>
            </a:extLst>
          </p:cNvPr>
          <p:cNvSpPr>
            <a:spLocks noGrp="1"/>
          </p:cNvSpPr>
          <p:nvPr>
            <p:ph type="title"/>
          </p:nvPr>
        </p:nvSpPr>
        <p:spPr/>
        <p:txBody>
          <a:bodyPr>
            <a:normAutofit fontScale="90000"/>
          </a:bodyPr>
          <a:lstStyle/>
          <a:p>
            <a:r>
              <a:rPr lang="en-JP" dirty="0"/>
              <a:t>This Could Be You:</a:t>
            </a:r>
          </a:p>
        </p:txBody>
      </p:sp>
      <p:sp>
        <p:nvSpPr>
          <p:cNvPr id="6" name="Text Placeholder 5">
            <a:extLst>
              <a:ext uri="{FF2B5EF4-FFF2-40B4-BE49-F238E27FC236}">
                <a16:creationId xmlns:a16="http://schemas.microsoft.com/office/drawing/2014/main" id="{C221351F-F051-F7A4-3F48-B7F6BABEBBB9}"/>
              </a:ext>
            </a:extLst>
          </p:cNvPr>
          <p:cNvSpPr>
            <a:spLocks noGrp="1"/>
          </p:cNvSpPr>
          <p:nvPr>
            <p:ph type="body" idx="1"/>
          </p:nvPr>
        </p:nvSpPr>
        <p:spPr>
          <a:xfrm>
            <a:off x="4822370" y="1266450"/>
            <a:ext cx="4321630" cy="3339000"/>
          </a:xfrm>
        </p:spPr>
        <p:txBody>
          <a:bodyPr/>
          <a:lstStyle/>
          <a:p>
            <a:pPr marL="114300" indent="0">
              <a:buNone/>
            </a:pPr>
            <a:r>
              <a:rPr lang="en-JP" dirty="0"/>
              <a:t>✅  Productive</a:t>
            </a:r>
          </a:p>
          <a:p>
            <a:pPr marL="114300" indent="0">
              <a:buNone/>
            </a:pPr>
            <a:endParaRPr lang="en-JP" dirty="0"/>
          </a:p>
          <a:p>
            <a:pPr marL="114300" indent="0">
              <a:buNone/>
            </a:pPr>
            <a:r>
              <a:rPr lang="en-JP" dirty="0"/>
              <a:t>✅  Helpful</a:t>
            </a:r>
          </a:p>
          <a:p>
            <a:pPr marL="114300" indent="0">
              <a:buNone/>
            </a:pPr>
            <a:endParaRPr lang="en-JP" dirty="0"/>
          </a:p>
          <a:p>
            <a:pPr marL="114300" indent="0">
              <a:buNone/>
            </a:pPr>
            <a:r>
              <a:rPr lang="en-JP" dirty="0"/>
              <a:t>✅  Super Wise</a:t>
            </a:r>
          </a:p>
          <a:p>
            <a:pPr marL="114300" indent="0">
              <a:buNone/>
            </a:pPr>
            <a:endParaRPr lang="en-JP" dirty="0"/>
          </a:p>
          <a:p>
            <a:pPr marL="114300" indent="0">
              <a:buNone/>
            </a:pPr>
            <a:r>
              <a:rPr lang="en-JP" dirty="0"/>
              <a:t>✅  Celebrated</a:t>
            </a:r>
          </a:p>
          <a:p>
            <a:pPr marL="114300" indent="0">
              <a:buNone/>
            </a:pPr>
            <a:endParaRPr lang="en-JP" dirty="0"/>
          </a:p>
          <a:p>
            <a:pPr marL="114300" indent="0">
              <a:buNone/>
            </a:pPr>
            <a:r>
              <a:rPr lang="en-JP" dirty="0"/>
              <a:t>✅  The Most Popular Person At Parties</a:t>
            </a:r>
          </a:p>
        </p:txBody>
      </p:sp>
      <p:pic>
        <p:nvPicPr>
          <p:cNvPr id="5" name="Picture 4" descr="A person writing on a paper&#10;&#10;AI-generated content may be incorrect.">
            <a:extLst>
              <a:ext uri="{FF2B5EF4-FFF2-40B4-BE49-F238E27FC236}">
                <a16:creationId xmlns:a16="http://schemas.microsoft.com/office/drawing/2014/main" id="{D34E1E34-8B0B-AC94-3D9B-DD105E63933D}"/>
              </a:ext>
            </a:extLst>
          </p:cNvPr>
          <p:cNvPicPr>
            <a:picLocks noChangeAspect="1"/>
          </p:cNvPicPr>
          <p:nvPr/>
        </p:nvPicPr>
        <p:blipFill>
          <a:blip r:embed="rId2"/>
          <a:stretch>
            <a:fillRect/>
          </a:stretch>
        </p:blipFill>
        <p:spPr>
          <a:xfrm>
            <a:off x="1320800" y="1266450"/>
            <a:ext cx="3251200" cy="3251200"/>
          </a:xfrm>
          <a:prstGeom prst="rect">
            <a:avLst/>
          </a:prstGeom>
        </p:spPr>
      </p:pic>
    </p:spTree>
    <p:extLst>
      <p:ext uri="{BB962C8B-B14F-4D97-AF65-F5344CB8AC3E}">
        <p14:creationId xmlns:p14="http://schemas.microsoft.com/office/powerpoint/2010/main" val="1807394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6BE3-EC0F-CE51-A033-59042F7FC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BFC1D-5295-FA93-837D-75D42B53675B}"/>
              </a:ext>
            </a:extLst>
          </p:cNvPr>
          <p:cNvSpPr>
            <a:spLocks noGrp="1"/>
          </p:cNvSpPr>
          <p:nvPr>
            <p:ph type="title"/>
          </p:nvPr>
        </p:nvSpPr>
        <p:spPr>
          <a:xfrm>
            <a:off x="607150" y="1072896"/>
            <a:ext cx="8222100" cy="2243328"/>
          </a:xfrm>
        </p:spPr>
        <p:txBody>
          <a:bodyPr>
            <a:normAutofit/>
          </a:bodyPr>
          <a:lstStyle/>
          <a:p>
            <a:r>
              <a:rPr lang="en-JP" sz="3600" dirty="0"/>
              <a:t>More Seriously…</a:t>
            </a:r>
          </a:p>
        </p:txBody>
      </p:sp>
    </p:spTree>
    <p:extLst>
      <p:ext uri="{BB962C8B-B14F-4D97-AF65-F5344CB8AC3E}">
        <p14:creationId xmlns:p14="http://schemas.microsoft.com/office/powerpoint/2010/main" val="2952497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BA743-2092-7FFB-29F2-181F591DB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62732-5C35-229D-F05A-4D2B14C8B937}"/>
              </a:ext>
            </a:extLst>
          </p:cNvPr>
          <p:cNvSpPr>
            <a:spLocks noGrp="1"/>
          </p:cNvSpPr>
          <p:nvPr>
            <p:ph type="title"/>
          </p:nvPr>
        </p:nvSpPr>
        <p:spPr>
          <a:xfrm>
            <a:off x="607150" y="1072896"/>
            <a:ext cx="8222100" cy="2243328"/>
          </a:xfrm>
        </p:spPr>
        <p:txBody>
          <a:bodyPr>
            <a:normAutofit/>
          </a:bodyPr>
          <a:lstStyle/>
          <a:p>
            <a:pPr algn="ctr"/>
            <a:r>
              <a:rPr lang="en-JP" sz="3600" dirty="0"/>
              <a:t>Let’s Keep Making Things Better</a:t>
            </a:r>
          </a:p>
        </p:txBody>
      </p:sp>
    </p:spTree>
    <p:extLst>
      <p:ext uri="{BB962C8B-B14F-4D97-AF65-F5344CB8AC3E}">
        <p14:creationId xmlns:p14="http://schemas.microsoft.com/office/powerpoint/2010/main" val="3115496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20424-24E8-034D-3D63-FFFC0AB1A2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8FF81C-BF97-DD60-B941-1BE5314CAA51}"/>
              </a:ext>
            </a:extLst>
          </p:cNvPr>
          <p:cNvSpPr>
            <a:spLocks noGrp="1"/>
          </p:cNvSpPr>
          <p:nvPr>
            <p:ph type="body" idx="1"/>
          </p:nvPr>
        </p:nvSpPr>
        <p:spPr>
          <a:xfrm>
            <a:off x="1486449" y="3576899"/>
            <a:ext cx="5998800" cy="977683"/>
          </a:xfrm>
        </p:spPr>
        <p:txBody>
          <a:bodyPr>
            <a:noAutofit/>
          </a:bodyPr>
          <a:lstStyle/>
          <a:p>
            <a:pPr algn="ctr"/>
            <a:r>
              <a:rPr lang="en-US" dirty="0"/>
              <a:t>Shane Coughlan</a:t>
            </a:r>
          </a:p>
          <a:p>
            <a:pPr algn="ctr"/>
            <a:r>
              <a:rPr lang="en-US" dirty="0" err="1"/>
              <a:t>scoughlan@linuxfoundation.org</a:t>
            </a:r>
            <a:br>
              <a:rPr lang="en-US" dirty="0"/>
            </a:br>
            <a:r>
              <a:rPr lang="en-US" dirty="0"/>
              <a:t>+81 80 4035 8083</a:t>
            </a:r>
          </a:p>
        </p:txBody>
      </p:sp>
      <p:pic>
        <p:nvPicPr>
          <p:cNvPr id="4" name="Picture 3" descr="A qr code with a few black squares&#10;&#10;Description automatically generated">
            <a:extLst>
              <a:ext uri="{FF2B5EF4-FFF2-40B4-BE49-F238E27FC236}">
                <a16:creationId xmlns:a16="http://schemas.microsoft.com/office/drawing/2014/main" id="{3D13D9FA-25DC-7FDF-9632-B07C91516B32}"/>
              </a:ext>
            </a:extLst>
          </p:cNvPr>
          <p:cNvPicPr>
            <a:picLocks noChangeAspect="1"/>
          </p:cNvPicPr>
          <p:nvPr/>
        </p:nvPicPr>
        <p:blipFill>
          <a:blip r:embed="rId3"/>
          <a:stretch>
            <a:fillRect/>
          </a:stretch>
        </p:blipFill>
        <p:spPr>
          <a:xfrm>
            <a:off x="6609600" y="2609100"/>
            <a:ext cx="2534400" cy="2534400"/>
          </a:xfrm>
          <a:prstGeom prst="rect">
            <a:avLst/>
          </a:prstGeom>
        </p:spPr>
      </p:pic>
      <p:sp>
        <p:nvSpPr>
          <p:cNvPr id="7" name="Text Placeholder 1">
            <a:extLst>
              <a:ext uri="{FF2B5EF4-FFF2-40B4-BE49-F238E27FC236}">
                <a16:creationId xmlns:a16="http://schemas.microsoft.com/office/drawing/2014/main" id="{3BDD9D9B-4BF4-04A9-0E70-68AB4CB45AE7}"/>
              </a:ext>
            </a:extLst>
          </p:cNvPr>
          <p:cNvSpPr txBox="1">
            <a:spLocks/>
          </p:cNvSpPr>
          <p:nvPr/>
        </p:nvSpPr>
        <p:spPr>
          <a:xfrm>
            <a:off x="1572600" y="411333"/>
            <a:ext cx="5998800" cy="977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Open Sans Medium"/>
              <a:buNone/>
              <a:defRPr sz="1800" b="0" i="0" u="none" strike="noStrike" cap="none">
                <a:solidFill>
                  <a:schemeClr val="dk2"/>
                </a:solidFill>
                <a:latin typeface="Open Sans Medium"/>
                <a:ea typeface="Open Sans Medium"/>
                <a:cs typeface="Open Sans Medium"/>
                <a:sym typeface="Open Sans Medium"/>
              </a:defRPr>
            </a:lvl1pPr>
            <a:lvl2pPr marL="914400" marR="0" lvl="1"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2pPr>
            <a:lvl3pPr marL="1371600" marR="0" lvl="2"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3pPr>
            <a:lvl4pPr marL="1828800" marR="0" lvl="3"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4pPr>
            <a:lvl5pPr marL="2286000" marR="0" lvl="4"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5pPr>
            <a:lvl6pPr marL="2743200" marR="0" lvl="5"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6pPr>
            <a:lvl7pPr marL="3200400" marR="0" lvl="6"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7pPr>
            <a:lvl8pPr marL="3657600" marR="0" lvl="7"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8pPr>
            <a:lvl9pPr marL="4114800" marR="0" lvl="8" indent="-317500" algn="l" rtl="0">
              <a:lnSpc>
                <a:spcPct val="115000"/>
              </a:lnSpc>
              <a:spcBef>
                <a:spcPts val="0"/>
              </a:spcBef>
              <a:spcAft>
                <a:spcPts val="0"/>
              </a:spcAft>
              <a:buClr>
                <a:schemeClr val="dk2"/>
              </a:buClr>
              <a:buSzPts val="1400"/>
              <a:buFont typeface="Open Sans Medium"/>
              <a:buChar char="■"/>
              <a:defRPr sz="1400" b="0" i="0" u="none" strike="noStrike" cap="none">
                <a:solidFill>
                  <a:schemeClr val="dk2"/>
                </a:solidFill>
                <a:latin typeface="Open Sans Medium"/>
                <a:ea typeface="Open Sans Medium"/>
                <a:cs typeface="Open Sans Medium"/>
                <a:sym typeface="Open Sans Medium"/>
              </a:defRPr>
            </a:lvl9pPr>
          </a:lstStyle>
          <a:p>
            <a:pPr algn="ctr"/>
            <a:r>
              <a:rPr lang="en-US" sz="2800" b="1" dirty="0"/>
              <a:t>Contact Me Anytime About Anything</a:t>
            </a:r>
          </a:p>
        </p:txBody>
      </p:sp>
      <p:sp>
        <p:nvSpPr>
          <p:cNvPr id="3" name="Title 2">
            <a:extLst>
              <a:ext uri="{FF2B5EF4-FFF2-40B4-BE49-F238E27FC236}">
                <a16:creationId xmlns:a16="http://schemas.microsoft.com/office/drawing/2014/main" id="{F9969A1F-8D33-90C4-99A1-5E9AA04EB685}"/>
              </a:ext>
            </a:extLst>
          </p:cNvPr>
          <p:cNvSpPr>
            <a:spLocks noGrp="1"/>
          </p:cNvSpPr>
          <p:nvPr>
            <p:ph type="title" idx="4294967295"/>
          </p:nvPr>
        </p:nvSpPr>
        <p:spPr/>
        <p:txBody>
          <a:bodyPr>
            <a:normAutofit fontScale="90000"/>
          </a:bodyPr>
          <a:lstStyle/>
          <a:p>
            <a:r>
              <a:rPr lang="en-US" dirty="0"/>
              <a:t>     </a:t>
            </a:r>
          </a:p>
        </p:txBody>
      </p:sp>
    </p:spTree>
    <p:extLst>
      <p:ext uri="{BB962C8B-B14F-4D97-AF65-F5344CB8AC3E}">
        <p14:creationId xmlns:p14="http://schemas.microsoft.com/office/powerpoint/2010/main" val="2187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A064-1B2D-ED97-28C5-DEF96F77D5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DEFE90-EC09-614D-1AA8-D7BFD8E49302}"/>
              </a:ext>
            </a:extLst>
          </p:cNvPr>
          <p:cNvSpPr>
            <a:spLocks noGrp="1"/>
          </p:cNvSpPr>
          <p:nvPr>
            <p:ph type="title"/>
          </p:nvPr>
        </p:nvSpPr>
        <p:spPr/>
        <p:txBody>
          <a:bodyPr>
            <a:normAutofit fontScale="90000"/>
          </a:bodyPr>
          <a:lstStyle/>
          <a:p>
            <a:r>
              <a:rPr lang="en-JP" dirty="0"/>
              <a:t>Trust Built By Process Management</a:t>
            </a:r>
            <a:endParaRPr lang="en-US" dirty="0"/>
          </a:p>
        </p:txBody>
      </p:sp>
      <p:sp>
        <p:nvSpPr>
          <p:cNvPr id="4" name="Slide Number Placeholder 3">
            <a:extLst>
              <a:ext uri="{FF2B5EF4-FFF2-40B4-BE49-F238E27FC236}">
                <a16:creationId xmlns:a16="http://schemas.microsoft.com/office/drawing/2014/main" id="{CF09506D-46A6-A74F-190B-4A5E7F655162}"/>
              </a:ext>
            </a:extLst>
          </p:cNvPr>
          <p:cNvSpPr>
            <a:spLocks noGrp="1"/>
          </p:cNvSpPr>
          <p:nvPr>
            <p:ph type="sldNum" idx="12"/>
          </p:nvPr>
        </p:nvSpPr>
        <p:spPr/>
        <p:txBody>
          <a:bodyPr>
            <a:normAutofit/>
          </a:bodyPr>
          <a:lstStyle/>
          <a:p>
            <a:fld id="{00000000-1234-1234-1234-123412341234}" type="slidenum">
              <a:rPr lang="en" smtClean="0"/>
              <a:pPr/>
              <a:t>5</a:t>
            </a:fld>
            <a:endParaRPr lang="en" dirty="0"/>
          </a:p>
        </p:txBody>
      </p:sp>
      <p:sp>
        <p:nvSpPr>
          <p:cNvPr id="3" name="Text Placeholder 2">
            <a:extLst>
              <a:ext uri="{FF2B5EF4-FFF2-40B4-BE49-F238E27FC236}">
                <a16:creationId xmlns:a16="http://schemas.microsoft.com/office/drawing/2014/main" id="{05111902-A545-38AA-6275-2812634C9F9D}"/>
              </a:ext>
            </a:extLst>
          </p:cNvPr>
          <p:cNvSpPr>
            <a:spLocks noGrp="1"/>
          </p:cNvSpPr>
          <p:nvPr>
            <p:ph type="body" idx="1"/>
          </p:nvPr>
        </p:nvSpPr>
        <p:spPr>
          <a:prstGeom prst="rect">
            <a:avLst/>
          </a:prstGeom>
        </p:spPr>
        <p:txBody>
          <a:bodyPr/>
          <a:lstStyle/>
          <a:p>
            <a:pPr marL="114297" indent="0">
              <a:buNone/>
            </a:pPr>
            <a:r>
              <a:rPr lang="en-US" sz="2100" b="1" dirty="0">
                <a:solidFill>
                  <a:schemeClr val="tx1"/>
                </a:solidFill>
              </a:rPr>
              <a:t>		OpenChain ISO/IEC 5230:2020</a:t>
            </a:r>
            <a:r>
              <a:rPr lang="en-US" sz="2100" dirty="0">
                <a:solidFill>
                  <a:schemeClr val="tx1"/>
                </a:solidFill>
              </a:rPr>
              <a:t> </a:t>
            </a:r>
            <a:br>
              <a:rPr lang="en-US" sz="2100" dirty="0"/>
            </a:br>
            <a:r>
              <a:rPr lang="en-US" sz="2100" dirty="0"/>
              <a:t>		</a:t>
            </a:r>
            <a:r>
              <a:rPr lang="en-US" dirty="0"/>
              <a:t>International Standard for open source license compliance. </a:t>
            </a:r>
          </a:p>
          <a:p>
            <a:pPr marL="114297" indent="0">
              <a:buNone/>
            </a:pPr>
            <a:endParaRPr lang="en-US" dirty="0"/>
          </a:p>
          <a:p>
            <a:pPr marL="114297" indent="0">
              <a:buNone/>
            </a:pPr>
            <a:r>
              <a:rPr lang="en-US" sz="2100" b="1" dirty="0">
                <a:solidFill>
                  <a:schemeClr val="tx1"/>
                </a:solidFill>
              </a:rPr>
              <a:t>		OpenChain ISO/IEC 18974:2023</a:t>
            </a:r>
            <a:br>
              <a:rPr lang="en-US" b="1" dirty="0">
                <a:solidFill>
                  <a:schemeClr val="accent6">
                    <a:lumMod val="50000"/>
                  </a:schemeClr>
                </a:solidFill>
              </a:rPr>
            </a:br>
            <a:r>
              <a:rPr lang="en-US" b="1" dirty="0">
                <a:solidFill>
                  <a:schemeClr val="accent6">
                    <a:lumMod val="50000"/>
                  </a:schemeClr>
                </a:solidFill>
              </a:rPr>
              <a:t>		</a:t>
            </a:r>
            <a:r>
              <a:rPr lang="en-US" dirty="0"/>
              <a:t>International Standard for open source security assurance. </a:t>
            </a:r>
          </a:p>
          <a:p>
            <a:pPr marL="114297" indent="0">
              <a:buNone/>
            </a:pPr>
            <a:endParaRPr lang="en-US" dirty="0"/>
          </a:p>
          <a:p>
            <a:pPr marL="114297" indent="0" algn="ctr">
              <a:buNone/>
            </a:pPr>
            <a:r>
              <a:rPr lang="en-US" sz="1500" dirty="0"/>
              <a:t>High level process standards</a:t>
            </a:r>
          </a:p>
          <a:p>
            <a:pPr marL="114297" indent="0" algn="ctr">
              <a:buNone/>
            </a:pPr>
            <a:r>
              <a:rPr lang="en-US" sz="1500" dirty="0"/>
              <a:t>Simple, effective and suitable for companies of all sizes in all markets</a:t>
            </a:r>
          </a:p>
          <a:p>
            <a:pPr marL="114297" indent="0" algn="ctr">
              <a:buNone/>
            </a:pPr>
            <a:r>
              <a:rPr lang="en-US" sz="1500" dirty="0"/>
              <a:t>Openly developed by a vibrant user community and freely available to all</a:t>
            </a:r>
          </a:p>
        </p:txBody>
      </p:sp>
      <p:pic>
        <p:nvPicPr>
          <p:cNvPr id="2" name="Picture 1" descr="A qr code with a few black squares&#10;&#10;Description automatically generated">
            <a:extLst>
              <a:ext uri="{FF2B5EF4-FFF2-40B4-BE49-F238E27FC236}">
                <a16:creationId xmlns:a16="http://schemas.microsoft.com/office/drawing/2014/main" id="{33CBC6BA-717D-52AA-C0E1-E79780D9A6F4}"/>
              </a:ext>
            </a:extLst>
          </p:cNvPr>
          <p:cNvPicPr>
            <a:picLocks noChangeAspect="1"/>
          </p:cNvPicPr>
          <p:nvPr/>
        </p:nvPicPr>
        <p:blipFill>
          <a:blip r:embed="rId2"/>
          <a:stretch>
            <a:fillRect/>
          </a:stretch>
        </p:blipFill>
        <p:spPr>
          <a:xfrm>
            <a:off x="1173805" y="1315487"/>
            <a:ext cx="858195" cy="858195"/>
          </a:xfrm>
          <a:prstGeom prst="rect">
            <a:avLst/>
          </a:prstGeom>
        </p:spPr>
      </p:pic>
      <p:pic>
        <p:nvPicPr>
          <p:cNvPr id="6" name="Picture 5" descr="A qr code with a black and white background&#10;&#10;Description automatically generated">
            <a:extLst>
              <a:ext uri="{FF2B5EF4-FFF2-40B4-BE49-F238E27FC236}">
                <a16:creationId xmlns:a16="http://schemas.microsoft.com/office/drawing/2014/main" id="{ED2D6381-177B-31AE-B4E4-5E63F5DB5173}"/>
              </a:ext>
            </a:extLst>
          </p:cNvPr>
          <p:cNvPicPr>
            <a:picLocks noChangeAspect="1"/>
          </p:cNvPicPr>
          <p:nvPr/>
        </p:nvPicPr>
        <p:blipFill>
          <a:blip r:embed="rId3"/>
          <a:stretch>
            <a:fillRect/>
          </a:stretch>
        </p:blipFill>
        <p:spPr>
          <a:xfrm>
            <a:off x="1173805" y="2392564"/>
            <a:ext cx="858195" cy="858195"/>
          </a:xfrm>
          <a:prstGeom prst="rect">
            <a:avLst/>
          </a:prstGeom>
        </p:spPr>
      </p:pic>
    </p:spTree>
    <p:extLst>
      <p:ext uri="{BB962C8B-B14F-4D97-AF65-F5344CB8AC3E}">
        <p14:creationId xmlns:p14="http://schemas.microsoft.com/office/powerpoint/2010/main" val="217347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E6C5-E36C-F97F-2B08-84DC6721B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900C9-0876-566D-5295-9BB684BED0D7}"/>
              </a:ext>
            </a:extLst>
          </p:cNvPr>
          <p:cNvSpPr>
            <a:spLocks noGrp="1"/>
          </p:cNvSpPr>
          <p:nvPr>
            <p:ph type="ctrTitle"/>
          </p:nvPr>
        </p:nvSpPr>
        <p:spPr>
          <a:xfrm>
            <a:off x="598099" y="1226378"/>
            <a:ext cx="7762129" cy="1894500"/>
          </a:xfrm>
        </p:spPr>
        <p:txBody>
          <a:bodyPr>
            <a:normAutofit/>
          </a:bodyPr>
          <a:lstStyle/>
          <a:p>
            <a:r>
              <a:rPr lang="en-JP" dirty="0"/>
              <a:t>A Few Days Ago…</a:t>
            </a:r>
          </a:p>
        </p:txBody>
      </p:sp>
      <p:sp>
        <p:nvSpPr>
          <p:cNvPr id="3" name="Subtitle 2">
            <a:extLst>
              <a:ext uri="{FF2B5EF4-FFF2-40B4-BE49-F238E27FC236}">
                <a16:creationId xmlns:a16="http://schemas.microsoft.com/office/drawing/2014/main" id="{CB71330D-EC39-31B2-5BB9-F909A8127124}"/>
              </a:ext>
            </a:extLst>
          </p:cNvPr>
          <p:cNvSpPr>
            <a:spLocks noGrp="1"/>
          </p:cNvSpPr>
          <p:nvPr>
            <p:ph type="subTitle" idx="1"/>
          </p:nvPr>
        </p:nvSpPr>
        <p:spPr/>
        <p:txBody>
          <a:bodyPr>
            <a:normAutofit fontScale="92500" lnSpcReduction="20000"/>
          </a:bodyPr>
          <a:lstStyle/>
          <a:p>
            <a:r>
              <a:rPr lang="en-JP" dirty="0"/>
              <a:t>At The Linux Foundation Member Summit</a:t>
            </a:r>
          </a:p>
        </p:txBody>
      </p:sp>
    </p:spTree>
    <p:extLst>
      <p:ext uri="{BB962C8B-B14F-4D97-AF65-F5344CB8AC3E}">
        <p14:creationId xmlns:p14="http://schemas.microsoft.com/office/powerpoint/2010/main" val="180557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BFA46-9945-C79F-0710-DF3B00DCC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28B81-E8C5-1428-6756-C22B961DB42C}"/>
              </a:ext>
            </a:extLst>
          </p:cNvPr>
          <p:cNvSpPr>
            <a:spLocks noGrp="1"/>
          </p:cNvSpPr>
          <p:nvPr>
            <p:ph type="title"/>
          </p:nvPr>
        </p:nvSpPr>
        <p:spPr>
          <a:xfrm>
            <a:off x="607150" y="1072896"/>
            <a:ext cx="8222100" cy="2243328"/>
          </a:xfrm>
        </p:spPr>
        <p:txBody>
          <a:bodyPr>
            <a:normAutofit/>
          </a:bodyPr>
          <a:lstStyle/>
          <a:p>
            <a:r>
              <a:rPr lang="en-JP" sz="3600" dirty="0"/>
              <a:t>When Should We Make Standards?</a:t>
            </a:r>
          </a:p>
        </p:txBody>
      </p:sp>
    </p:spTree>
    <p:extLst>
      <p:ext uri="{BB962C8B-B14F-4D97-AF65-F5344CB8AC3E}">
        <p14:creationId xmlns:p14="http://schemas.microsoft.com/office/powerpoint/2010/main" val="97557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B355-1264-8678-0ED0-1BCF20C74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468AE-744B-936E-35D9-B605B3295416}"/>
              </a:ext>
            </a:extLst>
          </p:cNvPr>
          <p:cNvSpPr>
            <a:spLocks noGrp="1"/>
          </p:cNvSpPr>
          <p:nvPr>
            <p:ph type="ctrTitle"/>
          </p:nvPr>
        </p:nvSpPr>
        <p:spPr>
          <a:xfrm>
            <a:off x="598099" y="1226378"/>
            <a:ext cx="7762129" cy="1894500"/>
          </a:xfrm>
        </p:spPr>
        <p:txBody>
          <a:bodyPr>
            <a:normAutofit/>
          </a:bodyPr>
          <a:lstStyle/>
          <a:p>
            <a:r>
              <a:rPr lang="en-JP" dirty="0"/>
              <a:t>A Talk About Standards That Pre-Date the United States</a:t>
            </a:r>
          </a:p>
        </p:txBody>
      </p:sp>
      <p:sp>
        <p:nvSpPr>
          <p:cNvPr id="3" name="Subtitle 2">
            <a:extLst>
              <a:ext uri="{FF2B5EF4-FFF2-40B4-BE49-F238E27FC236}">
                <a16:creationId xmlns:a16="http://schemas.microsoft.com/office/drawing/2014/main" id="{2C1DACE9-4FC8-A7B5-A630-2CCD5B4560CB}"/>
              </a:ext>
            </a:extLst>
          </p:cNvPr>
          <p:cNvSpPr>
            <a:spLocks noGrp="1"/>
          </p:cNvSpPr>
          <p:nvPr>
            <p:ph type="subTitle" idx="1"/>
          </p:nvPr>
        </p:nvSpPr>
        <p:spPr/>
        <p:txBody>
          <a:bodyPr>
            <a:normAutofit fontScale="92500" lnSpcReduction="20000"/>
          </a:bodyPr>
          <a:lstStyle/>
          <a:p>
            <a:r>
              <a:rPr lang="en-JP" dirty="0"/>
              <a:t>By a considerable margin</a:t>
            </a:r>
          </a:p>
        </p:txBody>
      </p:sp>
    </p:spTree>
    <p:extLst>
      <p:ext uri="{BB962C8B-B14F-4D97-AF65-F5344CB8AC3E}">
        <p14:creationId xmlns:p14="http://schemas.microsoft.com/office/powerpoint/2010/main" val="36364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E8ED-43EB-C8A9-F537-5893EF577494}"/>
              </a:ext>
            </a:extLst>
          </p:cNvPr>
          <p:cNvSpPr>
            <a:spLocks noGrp="1"/>
          </p:cNvSpPr>
          <p:nvPr>
            <p:ph type="title"/>
          </p:nvPr>
        </p:nvSpPr>
        <p:spPr>
          <a:xfrm>
            <a:off x="607150" y="1072896"/>
            <a:ext cx="8222100" cy="2243328"/>
          </a:xfrm>
        </p:spPr>
        <p:txBody>
          <a:bodyPr>
            <a:normAutofit/>
          </a:bodyPr>
          <a:lstStyle/>
          <a:p>
            <a:r>
              <a:rPr lang="en-JP" sz="3600" dirty="0"/>
              <a:t>It Illustrated Everything Good and Bad About Standardization *</a:t>
            </a:r>
          </a:p>
        </p:txBody>
      </p:sp>
      <p:sp>
        <p:nvSpPr>
          <p:cNvPr id="3" name="TextBox 2">
            <a:extLst>
              <a:ext uri="{FF2B5EF4-FFF2-40B4-BE49-F238E27FC236}">
                <a16:creationId xmlns:a16="http://schemas.microsoft.com/office/drawing/2014/main" id="{B980927E-442A-34A8-F48C-C36D13E9AEA1}"/>
              </a:ext>
            </a:extLst>
          </p:cNvPr>
          <p:cNvSpPr txBox="1"/>
          <p:nvPr/>
        </p:nvSpPr>
        <p:spPr>
          <a:xfrm>
            <a:off x="2079172" y="4495800"/>
            <a:ext cx="2475358" cy="307777"/>
          </a:xfrm>
          <a:prstGeom prst="rect">
            <a:avLst/>
          </a:prstGeom>
          <a:noFill/>
        </p:spPr>
        <p:txBody>
          <a:bodyPr wrap="none" rtlCol="0">
            <a:spAutoFit/>
          </a:bodyPr>
          <a:lstStyle/>
          <a:p>
            <a:r>
              <a:rPr lang="en-JP" dirty="0"/>
              <a:t>* Not An Accurate Statement</a:t>
            </a:r>
          </a:p>
        </p:txBody>
      </p:sp>
    </p:spTree>
    <p:extLst>
      <p:ext uri="{BB962C8B-B14F-4D97-AF65-F5344CB8AC3E}">
        <p14:creationId xmlns:p14="http://schemas.microsoft.com/office/powerpoint/2010/main" val="489342521"/>
      </p:ext>
    </p:extLst>
  </p:cSld>
  <p:clrMapOvr>
    <a:masterClrMapping/>
  </p:clrMapOvr>
</p:sld>
</file>

<file path=ppt/theme/theme1.xml><?xml version="1.0" encoding="utf-8"?>
<a:theme xmlns:a="http://schemas.openxmlformats.org/drawingml/2006/main" name="Linux Foundation EU Theme 2023">
  <a:themeElements>
    <a:clrScheme name="Geometric">
      <a:dk1>
        <a:srgbClr val="222222"/>
      </a:dk1>
      <a:lt1>
        <a:srgbClr val="FFFFFF"/>
      </a:lt1>
      <a:dk2>
        <a:srgbClr val="434343"/>
      </a:dk2>
      <a:lt2>
        <a:srgbClr val="999999"/>
      </a:lt2>
      <a:accent1>
        <a:srgbClr val="003778"/>
      </a:accent1>
      <a:accent2>
        <a:srgbClr val="0094FF"/>
      </a:accent2>
      <a:accent3>
        <a:srgbClr val="5B1DE7"/>
      </a:accent3>
      <a:accent4>
        <a:srgbClr val="12E2E2"/>
      </a:accent4>
      <a:accent5>
        <a:srgbClr val="FF00AA"/>
      </a:accent5>
      <a:accent6>
        <a:srgbClr val="ACDE1F"/>
      </a:accent6>
      <a:hlink>
        <a:srgbClr val="0077CC"/>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16213</TotalTime>
  <Words>1258</Words>
  <Application>Microsoft Macintosh PowerPoint</Application>
  <PresentationFormat>On-screen Show (16:9)</PresentationFormat>
  <Paragraphs>203</Paragraphs>
  <Slides>47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Archivo</vt:lpstr>
      <vt:lpstr>Noto Sans Symbols</vt:lpstr>
      <vt:lpstr>Arial</vt:lpstr>
      <vt:lpstr>Chalkduster</vt:lpstr>
      <vt:lpstr>Courier New</vt:lpstr>
      <vt:lpstr>Open Sans ExtraBold</vt:lpstr>
      <vt:lpstr>Open Sans Light</vt:lpstr>
      <vt:lpstr>Open Sans Medium</vt:lpstr>
      <vt:lpstr>Roboto</vt:lpstr>
      <vt:lpstr>Roboto Slab Light</vt:lpstr>
      <vt:lpstr>Linux Foundation EU Theme 2023</vt:lpstr>
      <vt:lpstr>OpenChain: Our Legacy</vt:lpstr>
      <vt:lpstr>OpenChain Vision + Mission</vt:lpstr>
      <vt:lpstr>Platinum Members (Governing Board)</vt:lpstr>
      <vt:lpstr>High Level Solution – Process Approach</vt:lpstr>
      <vt:lpstr>Trust Built By Process Management</vt:lpstr>
      <vt:lpstr>A Few Days Ago…</vt:lpstr>
      <vt:lpstr>When Should We Make Standards?</vt:lpstr>
      <vt:lpstr>A Talk About Standards That Pre-Date the United States</vt:lpstr>
      <vt:lpstr>It Illustrated Everything Good and Bad About Standardization *</vt:lpstr>
      <vt:lpstr>Hereldry in France and England</vt:lpstr>
      <vt:lpstr>Hereldry – Specific Example</vt:lpstr>
      <vt:lpstr>Result: Everyone Gets A Shield *</vt:lpstr>
      <vt:lpstr>But Wait! A Problem!</vt:lpstr>
      <vt:lpstr>Conflicting Standards</vt:lpstr>
      <vt:lpstr>Heraldry rule confusion for Scottish warriors in Sweden</vt:lpstr>
      <vt:lpstr>Solution: Unclear. Leave In A Bad Mood? 🤷</vt:lpstr>
      <vt:lpstr>Anyway</vt:lpstr>
      <vt:lpstr>Standards Have Existed For A Long Time</vt:lpstr>
      <vt:lpstr>Open Source Is Getting Good At Standards</vt:lpstr>
      <vt:lpstr>OpenChain Helps Understand + Build Standards</vt:lpstr>
      <vt:lpstr>We Have Built Two Of The Most Important</vt:lpstr>
      <vt:lpstr>That Is Not All We Do</vt:lpstr>
      <vt:lpstr>OpenChain Is Very Good At Community</vt:lpstr>
      <vt:lpstr>We Have Community Study and Work Groups</vt:lpstr>
      <vt:lpstr>Everyone Is Welcome To Drop In</vt:lpstr>
      <vt:lpstr>OpenChain Is Very Good At Sharing Reference Material</vt:lpstr>
      <vt:lpstr>Guides</vt:lpstr>
      <vt:lpstr>Case Studies</vt:lpstr>
      <vt:lpstr>Training Courses</vt:lpstr>
      <vt:lpstr>Our Newest Releases Are Increadible </vt:lpstr>
      <vt:lpstr>But What Does This All Mean?</vt:lpstr>
      <vt:lpstr>What Is Our Legacy?</vt:lpstr>
      <vt:lpstr>A Family Legacy</vt:lpstr>
      <vt:lpstr>An Industry Legacy</vt:lpstr>
      <vt:lpstr>A Path Towards Trust And Better Collaboration</vt:lpstr>
      <vt:lpstr>Formal Processes</vt:lpstr>
      <vt:lpstr>The OpenChain Community Leads Industry Evolution</vt:lpstr>
      <vt:lpstr>Let’s Return To Now, Korea – 25th March</vt:lpstr>
      <vt:lpstr>We Are Not Done…</vt:lpstr>
      <vt:lpstr>There Are More Challenges Than Ever</vt:lpstr>
      <vt:lpstr>Help Build The Future</vt:lpstr>
      <vt:lpstr>SBOM Study Group</vt:lpstr>
      <vt:lpstr>AI Work Group</vt:lpstr>
      <vt:lpstr>This Could Be You:</vt:lpstr>
      <vt:lpstr>More Seriously…</vt:lpstr>
      <vt:lpstr>Let’s Keep Making Things Better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Shane Coughlan</cp:lastModifiedBy>
  <cp:revision>262</cp:revision>
  <dcterms:modified xsi:type="dcterms:W3CDTF">2025-03-25T05:22:40Z</dcterms:modified>
</cp:coreProperties>
</file>